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46"/>
  </p:notesMasterIdLst>
  <p:handoutMasterIdLst>
    <p:handoutMasterId r:id="rId47"/>
  </p:handoutMasterIdLst>
  <p:sldIdLst>
    <p:sldId id="282" r:id="rId2"/>
    <p:sldId id="257" r:id="rId3"/>
    <p:sldId id="256" r:id="rId4"/>
    <p:sldId id="283" r:id="rId5"/>
    <p:sldId id="286" r:id="rId6"/>
    <p:sldId id="287" r:id="rId7"/>
    <p:sldId id="288" r:id="rId8"/>
    <p:sldId id="304" r:id="rId9"/>
    <p:sldId id="305" r:id="rId10"/>
    <p:sldId id="306" r:id="rId11"/>
    <p:sldId id="307" r:id="rId12"/>
    <p:sldId id="289" r:id="rId13"/>
    <p:sldId id="290" r:id="rId14"/>
    <p:sldId id="308" r:id="rId15"/>
    <p:sldId id="309" r:id="rId16"/>
    <p:sldId id="310" r:id="rId17"/>
    <p:sldId id="311" r:id="rId18"/>
    <p:sldId id="312" r:id="rId19"/>
    <p:sldId id="313" r:id="rId20"/>
    <p:sldId id="291" r:id="rId21"/>
    <p:sldId id="292" r:id="rId22"/>
    <p:sldId id="293" r:id="rId23"/>
    <p:sldId id="314" r:id="rId24"/>
    <p:sldId id="294" r:id="rId25"/>
    <p:sldId id="295" r:id="rId26"/>
    <p:sldId id="296" r:id="rId27"/>
    <p:sldId id="297" r:id="rId28"/>
    <p:sldId id="298" r:id="rId29"/>
    <p:sldId id="299" r:id="rId30"/>
    <p:sldId id="315" r:id="rId31"/>
    <p:sldId id="300" r:id="rId32"/>
    <p:sldId id="316" r:id="rId33"/>
    <p:sldId id="317" r:id="rId34"/>
    <p:sldId id="318" r:id="rId35"/>
    <p:sldId id="301" r:id="rId36"/>
    <p:sldId id="319" r:id="rId37"/>
    <p:sldId id="320" r:id="rId38"/>
    <p:sldId id="302" r:id="rId39"/>
    <p:sldId id="321" r:id="rId40"/>
    <p:sldId id="303" r:id="rId41"/>
    <p:sldId id="322" r:id="rId42"/>
    <p:sldId id="258" r:id="rId43"/>
    <p:sldId id="284" r:id="rId44"/>
    <p:sldId id="285" r:id="rId45"/>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Wood" initials="BW" lastIdx="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6092C1"/>
    <a:srgbClr val="8BB6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napVertSplitter="1" vertBarState="minimized">
    <p:restoredLeft sz="34587" autoAdjust="0"/>
    <p:restoredTop sz="76978" autoAdjust="0"/>
  </p:normalViewPr>
  <p:slideViewPr>
    <p:cSldViewPr>
      <p:cViewPr varScale="1">
        <p:scale>
          <a:sx n="89" d="100"/>
          <a:sy n="89" d="100"/>
        </p:scale>
        <p:origin x="-2958"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atin typeface="Times New Roman" pitchFamily="18" charset="0"/>
              </a:defRPr>
            </a:lvl1pPr>
          </a:lstStyle>
          <a:p>
            <a:pPr>
              <a:defRPr/>
            </a:pPr>
            <a:endParaRPr lang="en-US"/>
          </a:p>
        </p:txBody>
      </p:sp>
      <p:sp>
        <p:nvSpPr>
          <p:cNvPr id="22531"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fld id="{81798516-A4AB-424E-97C6-E45147198897}" type="datetimeFigureOut">
              <a:rPr lang="en-US"/>
              <a:pPr>
                <a:defRPr/>
              </a:pPr>
              <a:t>8/24/2014</a:t>
            </a:fld>
            <a:endParaRPr lang="en-US"/>
          </a:p>
        </p:txBody>
      </p:sp>
      <p:sp>
        <p:nvSpPr>
          <p:cNvPr id="22532"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Times New Roman" pitchFamily="18" charset="0"/>
              </a:defRPr>
            </a:lvl1pPr>
          </a:lstStyle>
          <a:p>
            <a:pPr>
              <a:defRPr/>
            </a:pPr>
            <a:endParaRPr lang="en-US"/>
          </a:p>
        </p:txBody>
      </p:sp>
      <p:sp>
        <p:nvSpPr>
          <p:cNvPr id="22533"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Times New Roman" pitchFamily="18" charset="0"/>
              </a:defRPr>
            </a:lvl1pPr>
          </a:lstStyle>
          <a:p>
            <a:pPr>
              <a:defRPr/>
            </a:pPr>
            <a:fld id="{B78513EC-8336-4F04-BA3E-2A372D5EAEC9}" type="slidenum">
              <a:rPr lang="en-US"/>
              <a:pPr>
                <a:defRPr/>
              </a:pPr>
              <a:t>‹#›</a:t>
            </a:fld>
            <a:endParaRPr lang="en-US"/>
          </a:p>
        </p:txBody>
      </p:sp>
    </p:spTree>
    <p:extLst>
      <p:ext uri="{BB962C8B-B14F-4D97-AF65-F5344CB8AC3E}">
        <p14:creationId xmlns:p14="http://schemas.microsoft.com/office/powerpoint/2010/main" val="3436692442"/>
      </p:ext>
    </p:extLst>
  </p:cSld>
  <p:clrMap bg1="lt1" tx1="dk1" bg2="lt2" tx2="dk2" accent1="accent1" accent2="accent2" accent3="accent3" accent4="accent4" accent5="accent5" accent6="accent6" hlink="hlink" folHlink="folHlink"/>
</p:handoutMaster>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00BE38EA-E1BC-4013-BFE5-292F45166390}" type="datetimeFigureOut">
              <a:rPr lang="en-US"/>
              <a:pPr>
                <a:defRPr/>
              </a:pPr>
              <a:t>8/24/2014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EC62D373-7F72-461B-A0AE-2390A0D84974}" type="slidenum">
              <a:rPr lang="en-US"/>
              <a:pPr>
                <a:defRPr/>
              </a:pPr>
              <a:t>‹#›</a:t>
            </a:fld>
            <a:endParaRPr lang="en-US"/>
          </a:p>
        </p:txBody>
      </p:sp>
    </p:spTree>
    <p:extLst>
      <p:ext uri="{BB962C8B-B14F-4D97-AF65-F5344CB8AC3E}">
        <p14:creationId xmlns:p14="http://schemas.microsoft.com/office/powerpoint/2010/main" val="20461666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98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CA55F4FB-A82D-474D-8043-3D328656A26C}" type="slidenum">
              <a:rPr lang="en-US" smtClean="0"/>
              <a:pPr>
                <a:defRPr/>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Now that the application has permissions to use location information and the </a:t>
            </a:r>
            <a:r>
              <a:rPr lang="en-US" sz="1200" kern="1200" dirty="0" err="1" smtClean="0">
                <a:solidFill>
                  <a:schemeClr val="tx1"/>
                </a:solidFill>
                <a:effectLst/>
                <a:latin typeface="+mn-lt"/>
                <a:ea typeface="+mn-ea"/>
                <a:cs typeface="+mn-cs"/>
              </a:rPr>
              <a:t>LocationManager</a:t>
            </a:r>
            <a:r>
              <a:rPr lang="en-US" sz="1200" kern="1200" dirty="0" smtClean="0">
                <a:solidFill>
                  <a:schemeClr val="tx1"/>
                </a:solidFill>
                <a:effectLst/>
                <a:latin typeface="+mn-lt"/>
                <a:ea typeface="+mn-ea"/>
                <a:cs typeface="+mn-cs"/>
              </a:rPr>
              <a:t> object is valid, we must determine what provider to use for location information. This code configures a Criteria object and requests the provider based on this information.</a:t>
            </a:r>
          </a:p>
          <a:p>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The </a:t>
            </a:r>
            <a:r>
              <a:rPr lang="en-US" sz="1200" kern="1200" dirty="0" err="1" smtClean="0">
                <a:solidFill>
                  <a:schemeClr val="tx1"/>
                </a:solidFill>
                <a:effectLst/>
                <a:latin typeface="+mn-lt"/>
                <a:ea typeface="+mn-ea"/>
                <a:cs typeface="+mn-cs"/>
              </a:rPr>
              <a:t>setAccuracy</a:t>
            </a:r>
            <a:r>
              <a:rPr lang="en-US" sz="1200" kern="1200" dirty="0" smtClean="0">
                <a:solidFill>
                  <a:schemeClr val="tx1"/>
                </a:solidFill>
                <a:effectLst/>
                <a:latin typeface="+mn-lt"/>
                <a:ea typeface="+mn-ea"/>
                <a:cs typeface="+mn-cs"/>
              </a:rPr>
              <a:t>() method can take values for ACCURACY_COARSE and ACCURACY_FINE that can be used (along with the appropriate permissions) to request a provider that the application has permissions to use. You can use the </a:t>
            </a:r>
            <a:r>
              <a:rPr lang="en-US" sz="1200" kern="1200" dirty="0" err="1" smtClean="0">
                <a:solidFill>
                  <a:schemeClr val="tx1"/>
                </a:solidFill>
                <a:effectLst/>
                <a:latin typeface="+mn-lt"/>
                <a:ea typeface="+mn-ea"/>
                <a:cs typeface="+mn-cs"/>
              </a:rPr>
              <a:t>setPowerRequirement</a:t>
            </a:r>
            <a:r>
              <a:rPr lang="en-US" sz="1200" kern="1200" dirty="0" smtClean="0">
                <a:solidFill>
                  <a:schemeClr val="tx1"/>
                </a:solidFill>
                <a:effectLst/>
                <a:latin typeface="+mn-lt"/>
                <a:ea typeface="+mn-ea"/>
                <a:cs typeface="+mn-cs"/>
              </a:rPr>
              <a:t>() method to find a provider that fits certain power use requirements, such as POWER_HIGH or POWER_LOW. The Criteria object also enables you to specify whether the provider can incur a monetary cost to the user, whether altitude is needed, and some other details. If the application has specific requirements, this is where you set them. However, setting these criteria doesn’t imply that the provider is available to the user. Some flexibility might be required to allow use on a broad range of devices. A </a:t>
            </a:r>
            <a:r>
              <a:rPr lang="en-US" sz="1200" kern="1200" dirty="0" err="1" smtClean="0">
                <a:solidFill>
                  <a:schemeClr val="tx1"/>
                </a:solidFill>
                <a:effectLst/>
                <a:latin typeface="+mn-lt"/>
                <a:ea typeface="+mn-ea"/>
                <a:cs typeface="+mn-cs"/>
              </a:rPr>
              <a:t>boolean</a:t>
            </a:r>
            <a:r>
              <a:rPr lang="en-US" sz="1200" kern="1200" dirty="0" smtClean="0">
                <a:solidFill>
                  <a:schemeClr val="tx1"/>
                </a:solidFill>
                <a:effectLst/>
                <a:latin typeface="+mn-lt"/>
                <a:ea typeface="+mn-ea"/>
                <a:cs typeface="+mn-cs"/>
              </a:rPr>
              <a:t> parameter of the </a:t>
            </a:r>
            <a:r>
              <a:rPr lang="en-US" sz="1200" kern="1200" dirty="0" err="1" smtClean="0">
                <a:solidFill>
                  <a:schemeClr val="tx1"/>
                </a:solidFill>
                <a:effectLst/>
                <a:latin typeface="+mn-lt"/>
                <a:ea typeface="+mn-ea"/>
                <a:cs typeface="+mn-cs"/>
              </a:rPr>
              <a:t>getBestProvider</a:t>
            </a:r>
            <a:r>
              <a:rPr lang="en-US" sz="1200" kern="1200" dirty="0" smtClean="0">
                <a:solidFill>
                  <a:schemeClr val="tx1"/>
                </a:solidFill>
                <a:effectLst/>
                <a:latin typeface="+mn-lt"/>
                <a:ea typeface="+mn-ea"/>
                <a:cs typeface="+mn-cs"/>
              </a:rPr>
              <a:t>() method enables the application to ask for only enabled providers.</a:t>
            </a:r>
          </a:p>
          <a:p>
            <a:endParaRPr lang="en-US" sz="1200" kern="1200" dirty="0">
              <a:solidFill>
                <a:schemeClr val="tx1"/>
              </a:solidFill>
              <a:effectLst/>
              <a:latin typeface="+mn-lt"/>
              <a:ea typeface="+mn-ea"/>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Using the provider returned by the </a:t>
            </a:r>
            <a:r>
              <a:rPr lang="en-US" sz="1200" kern="1200" dirty="0" err="1" smtClean="0">
                <a:solidFill>
                  <a:schemeClr val="tx1"/>
                </a:solidFill>
                <a:effectLst/>
                <a:latin typeface="+mn-lt"/>
                <a:ea typeface="+mn-ea"/>
                <a:cs typeface="+mn-cs"/>
              </a:rPr>
              <a:t>getBestProvider</a:t>
            </a:r>
            <a:r>
              <a:rPr lang="en-US" sz="1200" kern="1200" dirty="0" smtClean="0">
                <a:solidFill>
                  <a:schemeClr val="tx1"/>
                </a:solidFill>
                <a:effectLst/>
                <a:latin typeface="+mn-lt"/>
                <a:ea typeface="+mn-ea"/>
                <a:cs typeface="+mn-cs"/>
              </a:rPr>
              <a:t>() method, the application can request the location. Before doing so, however, the application needs to provide an implementation of </a:t>
            </a:r>
            <a:r>
              <a:rPr lang="en-US" sz="1200" kern="1200" dirty="0" err="1" smtClean="0">
                <a:solidFill>
                  <a:schemeClr val="tx1"/>
                </a:solidFill>
                <a:effectLst/>
                <a:latin typeface="+mn-lt"/>
                <a:ea typeface="+mn-ea"/>
                <a:cs typeface="+mn-cs"/>
              </a:rPr>
              <a:t>LocationListener</a:t>
            </a:r>
            <a:r>
              <a:rPr lang="en-US" sz="1200" kern="1200" dirty="0" smtClean="0">
                <a:solidFill>
                  <a:schemeClr val="tx1"/>
                </a:solidFill>
                <a:effectLst/>
                <a:latin typeface="+mn-lt"/>
                <a:ea typeface="+mn-ea"/>
                <a:cs typeface="+mn-cs"/>
              </a:rPr>
              <a:t>. The </a:t>
            </a:r>
            <a:r>
              <a:rPr lang="en-US" sz="1200" kern="1200" dirty="0" err="1" smtClean="0">
                <a:solidFill>
                  <a:schemeClr val="tx1"/>
                </a:solidFill>
                <a:effectLst/>
                <a:latin typeface="+mn-lt"/>
                <a:ea typeface="+mn-ea"/>
                <a:cs typeface="+mn-cs"/>
              </a:rPr>
              <a:t>LocationListener</a:t>
            </a:r>
            <a:r>
              <a:rPr lang="en-US" sz="1200" kern="1200" dirty="0" smtClean="0">
                <a:solidFill>
                  <a:schemeClr val="tx1"/>
                </a:solidFill>
                <a:effectLst/>
                <a:latin typeface="+mn-lt"/>
                <a:ea typeface="+mn-ea"/>
                <a:cs typeface="+mn-cs"/>
              </a:rPr>
              <a:t> implementation consists of several methods: to tell the application whether the provider has been disabled or enabled, to give the status about the provider (such as the number of satellites the GPS receiver can see), and to tell the application location information. Shown here is a sample implementation for the last method, the </a:t>
            </a:r>
            <a:r>
              <a:rPr lang="en-US" sz="1200" kern="1200" dirty="0" err="1" smtClean="0">
                <a:solidFill>
                  <a:schemeClr val="tx1"/>
                </a:solidFill>
                <a:effectLst/>
                <a:latin typeface="+mn-lt"/>
                <a:ea typeface="+mn-ea"/>
                <a:cs typeface="+mn-cs"/>
              </a:rPr>
              <a:t>onLocationChanged</a:t>
            </a:r>
            <a:r>
              <a:rPr lang="en-US" sz="1200" kern="1200" dirty="0" smtClean="0">
                <a:solidFill>
                  <a:schemeClr val="tx1"/>
                </a:solidFill>
                <a:effectLst/>
                <a:latin typeface="+mn-lt"/>
                <a:ea typeface="+mn-ea"/>
                <a:cs typeface="+mn-cs"/>
              </a:rPr>
              <a:t>() method.</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a:t>
            </a:r>
            <a:r>
              <a:rPr lang="en-US" sz="1200" kern="1200" dirty="0" err="1" smtClean="0">
                <a:solidFill>
                  <a:schemeClr val="tx1"/>
                </a:solidFill>
                <a:effectLst/>
                <a:latin typeface="+mn-lt"/>
                <a:ea typeface="+mn-ea"/>
                <a:cs typeface="+mn-cs"/>
              </a:rPr>
              <a:t>onLocationChanged</a:t>
            </a:r>
            <a:r>
              <a:rPr lang="en-US" sz="1200" kern="1200" dirty="0" smtClean="0">
                <a:solidFill>
                  <a:schemeClr val="tx1"/>
                </a:solidFill>
                <a:effectLst/>
                <a:latin typeface="+mn-lt"/>
                <a:ea typeface="+mn-ea"/>
                <a:cs typeface="+mn-cs"/>
              </a:rPr>
              <a:t>() method receives a Location object with the most recent location information from the chosen provider. In this example, the application merely prints out the location, including the altitude, which might be returned by the provider. Then, it uses a utility method of the Location object, </a:t>
            </a:r>
            <a:r>
              <a:rPr lang="en-US" sz="1200" kern="1200" dirty="0" err="1" smtClean="0">
                <a:solidFill>
                  <a:schemeClr val="tx1"/>
                </a:solidFill>
                <a:effectLst/>
                <a:latin typeface="+mn-lt"/>
                <a:ea typeface="+mn-ea"/>
                <a:cs typeface="+mn-cs"/>
              </a:rPr>
              <a:t>distanceTo</a:t>
            </a:r>
            <a:r>
              <a:rPr lang="en-US" sz="1200" kern="1200" dirty="0" smtClean="0">
                <a:solidFill>
                  <a:schemeClr val="tx1"/>
                </a:solidFill>
                <a:effectLst/>
                <a:latin typeface="+mn-lt"/>
                <a:ea typeface="+mn-ea"/>
                <a:cs typeface="+mn-cs"/>
              </a:rPr>
              <a:t>(), to calculate how far the device has moved since the last time </a:t>
            </a:r>
            <a:r>
              <a:rPr lang="en-US" sz="1200" kern="1200" dirty="0" err="1" smtClean="0">
                <a:solidFill>
                  <a:schemeClr val="tx1"/>
                </a:solidFill>
                <a:effectLst/>
                <a:latin typeface="+mn-lt"/>
                <a:ea typeface="+mn-ea"/>
                <a:cs typeface="+mn-cs"/>
              </a:rPr>
              <a:t>onLocationChanged</a:t>
            </a:r>
            <a:r>
              <a:rPr lang="en-US" sz="1200" kern="1200" dirty="0" smtClean="0">
                <a:solidFill>
                  <a:schemeClr val="tx1"/>
                </a:solidFill>
                <a:effectLst/>
                <a:latin typeface="+mn-lt"/>
                <a:ea typeface="+mn-ea"/>
                <a:cs typeface="+mn-cs"/>
              </a:rPr>
              <a:t>() was called.</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It is up to the application to determine how to use this location information. The application might want to turn the location information into an address, display the location on an embedded map, or launch the built-in Maps application (if the Google applications are installed) centered at the location.</a:t>
            </a:r>
          </a:p>
          <a:p>
            <a:endParaRPr lang="en-US" sz="1200" kern="1200" dirty="0">
              <a:solidFill>
                <a:schemeClr val="tx1"/>
              </a:solidFill>
              <a:effectLst/>
              <a:latin typeface="+mn-lt"/>
              <a:ea typeface="+mn-ea"/>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The Geocoder object can be used without any special permission. This block of code demonstrates using the Geocoder object to get the location names of a Location object passed in to the </a:t>
            </a:r>
            <a:r>
              <a:rPr lang="en-US" sz="1200" kern="1200" dirty="0" err="1" smtClean="0">
                <a:solidFill>
                  <a:schemeClr val="tx1"/>
                </a:solidFill>
                <a:effectLst/>
                <a:latin typeface="+mn-lt"/>
                <a:ea typeface="+mn-ea"/>
                <a:cs typeface="+mn-cs"/>
              </a:rPr>
              <a:t>onLocationChanged</a:t>
            </a:r>
            <a:r>
              <a:rPr lang="en-US" sz="1200" kern="1200" dirty="0" smtClean="0">
                <a:solidFill>
                  <a:schemeClr val="tx1"/>
                </a:solidFill>
                <a:effectLst/>
                <a:latin typeface="+mn-lt"/>
                <a:ea typeface="+mn-ea"/>
                <a:cs typeface="+mn-cs"/>
              </a:rPr>
              <a:t>() method of a </a:t>
            </a:r>
            <a:r>
              <a:rPr lang="en-US" sz="1200" kern="1200" dirty="0" err="1" smtClean="0">
                <a:solidFill>
                  <a:schemeClr val="tx1"/>
                </a:solidFill>
                <a:effectLst/>
                <a:latin typeface="+mn-lt"/>
                <a:ea typeface="+mn-ea"/>
                <a:cs typeface="+mn-cs"/>
              </a:rPr>
              <a:t>LocationListener</a:t>
            </a:r>
            <a:r>
              <a:rPr lang="en-US" sz="1200" kern="1200" dirty="0" smtClean="0">
                <a:solidFill>
                  <a:schemeClr val="tx1"/>
                </a:solidFill>
                <a:effectLst/>
                <a:latin typeface="+mn-lt"/>
                <a:ea typeface="+mn-ea"/>
                <a:cs typeface="+mn-cs"/>
              </a:rPr>
              <a:t>.</a:t>
            </a:r>
          </a:p>
          <a:p>
            <a:pPr eaLnBrk="1" hangingPunct="1"/>
            <a:endParaRPr lang="en-US" dirty="0"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You can extract information from the results of the call to the </a:t>
            </a:r>
            <a:r>
              <a:rPr lang="en-US" sz="1200" kern="1200" dirty="0" err="1" smtClean="0">
                <a:solidFill>
                  <a:schemeClr val="tx1"/>
                </a:solidFill>
                <a:effectLst/>
                <a:latin typeface="+mn-lt"/>
                <a:ea typeface="+mn-ea"/>
                <a:cs typeface="+mn-cs"/>
              </a:rPr>
              <a:t>getFromLocation</a:t>
            </a:r>
            <a:r>
              <a:rPr lang="en-US" sz="1200" kern="1200" dirty="0" smtClean="0">
                <a:solidFill>
                  <a:schemeClr val="tx1"/>
                </a:solidFill>
                <a:effectLst/>
                <a:latin typeface="+mn-lt"/>
                <a:ea typeface="+mn-ea"/>
                <a:cs typeface="+mn-cs"/>
              </a:rPr>
              <a:t>() method in two ways, both of which are demonstrated. Note that a particular location might have multiple Address results in the form of a List&lt;Address&gt; object. Typically, the first Address is the most detailed, and the subsequent Address objects have less detail and describe a broader region.</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first method is to query for specific information, such as by using the </a:t>
            </a:r>
            <a:r>
              <a:rPr lang="en-US" sz="1200" kern="1200" dirty="0" err="1" smtClean="0">
                <a:solidFill>
                  <a:schemeClr val="tx1"/>
                </a:solidFill>
                <a:effectLst/>
                <a:latin typeface="+mn-lt"/>
                <a:ea typeface="+mn-ea"/>
                <a:cs typeface="+mn-cs"/>
              </a:rPr>
              <a:t>getFeatureName</a:t>
            </a:r>
            <a:r>
              <a:rPr lang="en-US" sz="1200" kern="1200" dirty="0" smtClean="0">
                <a:solidFill>
                  <a:schemeClr val="tx1"/>
                </a:solidFill>
                <a:effectLst/>
                <a:latin typeface="+mn-lt"/>
                <a:ea typeface="+mn-ea"/>
                <a:cs typeface="+mn-cs"/>
              </a:rPr>
              <a:t>() method or the </a:t>
            </a:r>
            <a:r>
              <a:rPr lang="en-US" sz="1200" kern="1200" dirty="0" err="1" smtClean="0">
                <a:solidFill>
                  <a:schemeClr val="tx1"/>
                </a:solidFill>
                <a:effectLst/>
                <a:latin typeface="+mn-lt"/>
                <a:ea typeface="+mn-ea"/>
                <a:cs typeface="+mn-cs"/>
              </a:rPr>
              <a:t>getLocality</a:t>
            </a:r>
            <a:r>
              <a:rPr lang="en-US" sz="1200" kern="1200" dirty="0" smtClean="0">
                <a:solidFill>
                  <a:schemeClr val="tx1"/>
                </a:solidFill>
                <a:effectLst/>
                <a:latin typeface="+mn-lt"/>
                <a:ea typeface="+mn-ea"/>
                <a:cs typeface="+mn-cs"/>
              </a:rPr>
              <a:t>() method. These methods are not guaranteed to return useful information for all locations. They are useful, though, when you know you need only a specific piece of general information, such as the country.</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second method for querying information is by address lines. This is generally used for displaying the address of a location to the user. It might also be useful to use the location in directions and in other cases where a street address is desired. That said, the addresses returned might not be complete. Simply use the </a:t>
            </a:r>
            <a:r>
              <a:rPr lang="en-US" sz="1200" kern="1200" dirty="0" err="1" smtClean="0">
                <a:solidFill>
                  <a:schemeClr val="tx1"/>
                </a:solidFill>
                <a:effectLst/>
                <a:latin typeface="+mn-lt"/>
                <a:ea typeface="+mn-ea"/>
                <a:cs typeface="+mn-cs"/>
              </a:rPr>
              <a:t>getMaxAddressLineIndex</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getAddressLine</a:t>
            </a:r>
            <a:r>
              <a:rPr lang="en-US" sz="1200" kern="1200" dirty="0" smtClean="0">
                <a:solidFill>
                  <a:schemeClr val="tx1"/>
                </a:solidFill>
                <a:effectLst/>
                <a:latin typeface="+mn-lt"/>
                <a:ea typeface="+mn-ea"/>
                <a:cs typeface="+mn-cs"/>
              </a:rPr>
              <a:t>() methods to iterate through the addresses. </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This figure shows a sample location with three resulting addresses.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The Geocoder object also supports using named locations or address lines to generate latitude and longitude information. The input is forgiving and returns reasonable results in most cases. For instance, all of the following return valid and correct results: “Eiffel Tower,” “London, UK,” “Iceland,” “BOS,” “Yellowstone,” and “1600 Pennsylvania Ave, DC.”</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code shown here and on the </a:t>
            </a:r>
            <a:r>
              <a:rPr lang="en-US" sz="1200" kern="1200" smtClean="0">
                <a:solidFill>
                  <a:schemeClr val="tx1"/>
                </a:solidFill>
                <a:effectLst/>
                <a:latin typeface="+mn-lt"/>
                <a:ea typeface="+mn-ea"/>
                <a:cs typeface="+mn-cs"/>
              </a:rPr>
              <a:t>next slide demonstrates </a:t>
            </a:r>
            <a:r>
              <a:rPr lang="en-US" sz="1200" kern="1200" dirty="0" smtClean="0">
                <a:solidFill>
                  <a:schemeClr val="tx1"/>
                </a:solidFill>
                <a:effectLst/>
                <a:latin typeface="+mn-lt"/>
                <a:ea typeface="+mn-ea"/>
                <a:cs typeface="+mn-cs"/>
              </a:rPr>
              <a:t>a button </a:t>
            </a:r>
            <a:r>
              <a:rPr lang="en-US" sz="1200" kern="1200" dirty="0" err="1" smtClean="0">
                <a:solidFill>
                  <a:schemeClr val="tx1"/>
                </a:solidFill>
                <a:effectLst/>
                <a:latin typeface="+mn-lt"/>
                <a:ea typeface="+mn-ea"/>
                <a:cs typeface="+mn-cs"/>
              </a:rPr>
              <a:t>onClick</a:t>
            </a:r>
            <a:r>
              <a:rPr lang="en-US" sz="1200" kern="1200" dirty="0" smtClean="0">
                <a:solidFill>
                  <a:schemeClr val="tx1"/>
                </a:solidFill>
                <a:effectLst/>
                <a:latin typeface="+mn-lt"/>
                <a:ea typeface="+mn-ea"/>
                <a:cs typeface="+mn-cs"/>
              </a:rPr>
              <a:t>() handler that computes location data based on user input.</a:t>
            </a:r>
          </a:p>
          <a:p>
            <a:endParaRPr lang="en-US" sz="1200" kern="1200" dirty="0" smtClean="0">
              <a:solidFill>
                <a:schemeClr val="tx1"/>
              </a:solidFill>
              <a:effectLst/>
              <a:latin typeface="+mn-lt"/>
              <a:ea typeface="+mn-ea"/>
              <a:cs typeface="+mn-cs"/>
            </a:endParaRPr>
          </a:p>
          <a:p>
            <a:endParaRPr lang="en-US" dirty="0"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The result of the call to the </a:t>
            </a:r>
            <a:r>
              <a:rPr lang="en-US" sz="1200" kern="1200" dirty="0" err="1" smtClean="0">
                <a:solidFill>
                  <a:schemeClr val="tx1"/>
                </a:solidFill>
                <a:effectLst/>
                <a:latin typeface="+mn-lt"/>
                <a:ea typeface="+mn-ea"/>
                <a:cs typeface="+mn-cs"/>
              </a:rPr>
              <a:t>getFromLocationName</a:t>
            </a:r>
            <a:r>
              <a:rPr lang="en-US" sz="1200" kern="1200" dirty="0" smtClean="0">
                <a:solidFill>
                  <a:schemeClr val="tx1"/>
                </a:solidFill>
                <a:effectLst/>
                <a:latin typeface="+mn-lt"/>
                <a:ea typeface="+mn-ea"/>
                <a:cs typeface="+mn-cs"/>
              </a:rPr>
              <a:t>() method is a List of Address objects, much like the previous example. This figure shows the results for entering </a:t>
            </a:r>
            <a:r>
              <a:rPr lang="en-US" sz="1200" i="1" kern="1200" dirty="0" smtClean="0">
                <a:solidFill>
                  <a:schemeClr val="tx1"/>
                </a:solidFill>
                <a:effectLst/>
                <a:latin typeface="+mn-lt"/>
                <a:ea typeface="+mn-ea"/>
                <a:cs typeface="+mn-cs"/>
              </a:rPr>
              <a:t>Eiffel Tower</a:t>
            </a:r>
            <a:r>
              <a:rPr lang="en-US" sz="1200" kern="1200" dirty="0" smtClean="0">
                <a:solidFill>
                  <a:schemeClr val="tx1"/>
                </a:solidFill>
                <a:effectLst/>
                <a:latin typeface="+mn-lt"/>
                <a:ea typeface="+mn-ea"/>
                <a:cs typeface="+mn-cs"/>
              </a:rPr>
              <a:t>.</a:t>
            </a:r>
          </a:p>
          <a:p>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Always assume that you will get more than one result. It is good form to provide a picker so that the user can select the most appropriate location from the results. Another good way to confirm that the user entered the correct location is to map it. We will discuss later a couple of different methods for mapping locations using Google Maps.</a:t>
            </a:r>
          </a:p>
          <a:p>
            <a:endParaRPr lang="en-US" sz="1200" kern="1200" dirty="0">
              <a:solidFill>
                <a:schemeClr val="tx1"/>
              </a:solidFill>
              <a:effectLst/>
              <a:latin typeface="+mn-lt"/>
              <a:ea typeface="+mn-ea"/>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08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809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fontAlgn="base" hangingPunct="1">
              <a:spcBef>
                <a:spcPct val="0"/>
              </a:spcBef>
              <a:spcAft>
                <a:spcPct val="0"/>
              </a:spcAft>
            </a:pPr>
            <a:fld id="{F536FE58-E394-4E5B-90E7-2CB71C2BAEE9}" type="slidenum">
              <a:rPr lang="en-US" smtClean="0">
                <a:latin typeface="Calibri" pitchFamily="34" charset="0"/>
              </a:rPr>
              <a:pPr eaLnBrk="1" fontAlgn="base" hangingPunct="1">
                <a:spcBef>
                  <a:spcPct val="0"/>
                </a:spcBef>
                <a:spcAft>
                  <a:spcPct val="0"/>
                </a:spcAft>
              </a:pPr>
              <a:t>2</a:t>
            </a:fld>
            <a:endParaRPr lang="en-US" smtClean="0">
              <a:latin typeface="Calibri"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Earlier we demonstrated how to determine the latitude and longitude for a place name. Now we map the location using the built-in Maps application. This block of code demonstrates how to perform this.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first task is to create a String that conforms to the URI handled by the mapping application. In this case, it’s geo: followed by the latitude and longitude. This URI is then used to create a new Uri object for creating a new ACTION_VIEW intent. Finally, we call the </a:t>
            </a:r>
            <a:r>
              <a:rPr lang="en-US" sz="1200" kern="1200" dirty="0" err="1" smtClean="0">
                <a:solidFill>
                  <a:schemeClr val="tx1"/>
                </a:solidFill>
                <a:effectLst/>
                <a:latin typeface="+mn-lt"/>
                <a:ea typeface="+mn-ea"/>
                <a:cs typeface="+mn-cs"/>
              </a:rPr>
              <a:t>startActivity</a:t>
            </a:r>
            <a:r>
              <a:rPr lang="en-US" sz="1200" kern="1200" dirty="0" smtClean="0">
                <a:solidFill>
                  <a:schemeClr val="tx1"/>
                </a:solidFill>
                <a:effectLst/>
                <a:latin typeface="+mn-lt"/>
                <a:ea typeface="+mn-ea"/>
                <a:cs typeface="+mn-cs"/>
              </a:rPr>
              <a:t>() method.</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819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fontAlgn="base" hangingPunct="1">
              <a:spcBef>
                <a:spcPct val="0"/>
              </a:spcBef>
              <a:spcAft>
                <a:spcPct val="0"/>
              </a:spcAft>
            </a:pPr>
            <a:fld id="{B643D8C7-153C-4306-8FDE-AC306DE311C5}" type="slidenum">
              <a:rPr lang="en-US" smtClean="0">
                <a:latin typeface="Calibri" pitchFamily="34" charset="0"/>
              </a:rPr>
              <a:pPr eaLnBrk="1" fontAlgn="base" hangingPunct="1">
                <a:spcBef>
                  <a:spcPct val="0"/>
                </a:spcBef>
                <a:spcAft>
                  <a:spcPct val="0"/>
                </a:spcAft>
              </a:pPr>
              <a:t>3</a:t>
            </a:fld>
            <a:endParaRPr lang="en-US" smtClean="0">
              <a:latin typeface="Calibri"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If the latitude and longitude are valid, such as the location for the Hoover Dam, the screen would look like this figure.</a:t>
            </a:r>
          </a:p>
          <a:p>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Using this method of mapping launches the user into a built-in mapping application—in this case, Google Maps. If you do not want to bother with the details of a full mapping application or do not need to provide any further control over the map, this is a fast and easy method to use. Users are typically accustomed to the controls of the mapping application on their device, too.</a:t>
            </a:r>
          </a:p>
          <a:p>
            <a:endParaRPr lang="en-US" sz="1200" kern="1200" dirty="0">
              <a:solidFill>
                <a:schemeClr val="tx1"/>
              </a:solidFill>
              <a:effectLst/>
              <a:latin typeface="+mn-lt"/>
              <a:ea typeface="+mn-ea"/>
              <a:cs typeface="+mn-c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The first step is performed on your development machine. Locate the debug certificate used by the Android SDK. On all platforms, the filename is </a:t>
            </a:r>
            <a:r>
              <a:rPr lang="en-US" sz="1200" kern="1200" dirty="0" err="1" smtClean="0">
                <a:solidFill>
                  <a:schemeClr val="tx1"/>
                </a:solidFill>
                <a:effectLst/>
                <a:latin typeface="+mn-lt"/>
                <a:ea typeface="+mn-ea"/>
                <a:cs typeface="+mn-cs"/>
              </a:rPr>
              <a:t>debug.keystore</a:t>
            </a:r>
            <a:r>
              <a:rPr lang="en-US" sz="1200" kern="1200" dirty="0" smtClean="0">
                <a:solidFill>
                  <a:schemeClr val="tx1"/>
                </a:solidFill>
                <a:effectLst/>
                <a:latin typeface="+mn-lt"/>
                <a:ea typeface="+mn-ea"/>
                <a:cs typeface="+mn-cs"/>
              </a:rPr>
              <a:t> by default. If you use the Android IDE, the location of the file is listed under the Android Build preferences. Using this file, you then need to execute the command shown here (make sure the Java tools are in your path).</a:t>
            </a:r>
          </a:p>
          <a:p>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The result is the fingerprint that you must paste into the form in step 5.</a:t>
            </a:r>
          </a:p>
          <a:p>
            <a:endParaRPr lang="en-US" sz="1200" kern="1200" dirty="0">
              <a:solidFill>
                <a:schemeClr val="tx1"/>
              </a:solidFill>
              <a:effectLst/>
              <a:latin typeface="+mn-lt"/>
              <a:ea typeface="+mn-ea"/>
              <a:cs typeface="+mn-c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When you have successfully completed the steps to get your key, you can reference your map key in the Android manifest file of your application by including this &lt;meta-data&gt; tag.</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A </a:t>
            </a:r>
            <a:r>
              <a:rPr lang="en-US" sz="1200" kern="1200" dirty="0" err="1" smtClean="0">
                <a:solidFill>
                  <a:schemeClr val="tx1"/>
                </a:solidFill>
                <a:effectLst/>
                <a:latin typeface="+mn-lt"/>
                <a:ea typeface="+mn-ea"/>
                <a:cs typeface="+mn-cs"/>
              </a:rPr>
              <a:t>MapFragment</a:t>
            </a:r>
            <a:r>
              <a:rPr lang="en-US" sz="1200" kern="1200" dirty="0" smtClean="0">
                <a:solidFill>
                  <a:schemeClr val="tx1"/>
                </a:solidFill>
                <a:effectLst/>
                <a:latin typeface="+mn-lt"/>
                <a:ea typeface="+mn-ea"/>
                <a:cs typeface="+mn-cs"/>
              </a:rPr>
              <a:t> is a user interface component that allows you to add a map to your application in the form of a Fragment. Simply create a layout that includes a </a:t>
            </a:r>
            <a:r>
              <a:rPr lang="en-US" sz="1200" kern="1200" dirty="0" err="1" smtClean="0">
                <a:solidFill>
                  <a:schemeClr val="tx1"/>
                </a:solidFill>
                <a:effectLst/>
                <a:latin typeface="+mn-lt"/>
                <a:ea typeface="+mn-ea"/>
                <a:cs typeface="+mn-cs"/>
              </a:rPr>
              <a:t>MapFragment</a:t>
            </a:r>
            <a:r>
              <a:rPr lang="en-US" sz="1200" kern="1200" dirty="0" smtClean="0">
                <a:solidFill>
                  <a:schemeClr val="tx1"/>
                </a:solidFill>
                <a:effectLst/>
                <a:latin typeface="+mn-lt"/>
                <a:ea typeface="+mn-ea"/>
                <a:cs typeface="+mn-cs"/>
              </a:rPr>
              <a:t> (or a </a:t>
            </a:r>
            <a:r>
              <a:rPr lang="en-US" sz="1200" kern="1200" dirty="0" err="1" smtClean="0">
                <a:solidFill>
                  <a:schemeClr val="tx1"/>
                </a:solidFill>
                <a:effectLst/>
                <a:latin typeface="+mn-lt"/>
                <a:ea typeface="+mn-ea"/>
                <a:cs typeface="+mn-cs"/>
              </a:rPr>
              <a:t>SupportMapFragment</a:t>
            </a:r>
            <a:r>
              <a:rPr lang="en-US" sz="1200" kern="1200" dirty="0" smtClean="0">
                <a:solidFill>
                  <a:schemeClr val="tx1"/>
                </a:solidFill>
                <a:effectLst/>
                <a:latin typeface="+mn-lt"/>
                <a:ea typeface="+mn-ea"/>
                <a:cs typeface="+mn-cs"/>
              </a:rPr>
              <a:t> when working with the Support Library) as shown.</a:t>
            </a:r>
          </a:p>
          <a:p>
            <a:endParaRPr lang="en-US" sz="1200" kern="1200" dirty="0" smtClean="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Then extend a </a:t>
            </a:r>
            <a:r>
              <a:rPr lang="en-US" sz="1200" kern="1200" dirty="0" err="1" smtClean="0">
                <a:solidFill>
                  <a:schemeClr val="tx1"/>
                </a:solidFill>
                <a:effectLst/>
                <a:latin typeface="+mn-lt"/>
                <a:ea typeface="+mn-ea"/>
                <a:cs typeface="+mn-cs"/>
              </a:rPr>
              <a:t>FragmentActivity</a:t>
            </a:r>
            <a:r>
              <a:rPr lang="en-US" sz="1200" kern="1200" dirty="0" smtClean="0">
                <a:solidFill>
                  <a:schemeClr val="tx1"/>
                </a:solidFill>
                <a:effectLst/>
                <a:latin typeface="+mn-lt"/>
                <a:ea typeface="+mn-ea"/>
                <a:cs typeface="+mn-cs"/>
              </a:rPr>
              <a:t>, and within your Activity, access the map in your code using the </a:t>
            </a:r>
            <a:r>
              <a:rPr lang="en-US" sz="1200" kern="1200" dirty="0" err="1" smtClean="0">
                <a:solidFill>
                  <a:schemeClr val="tx1"/>
                </a:solidFill>
                <a:effectLst/>
                <a:latin typeface="+mn-lt"/>
                <a:ea typeface="+mn-ea"/>
                <a:cs typeface="+mn-cs"/>
              </a:rPr>
              <a:t>getFragmentManager</a:t>
            </a:r>
            <a:r>
              <a:rPr lang="en-US" sz="1200" kern="1200" dirty="0" smtClean="0">
                <a:solidFill>
                  <a:schemeClr val="tx1"/>
                </a:solidFill>
                <a:effectLst/>
                <a:latin typeface="+mn-lt"/>
                <a:ea typeface="+mn-ea"/>
                <a:cs typeface="+mn-cs"/>
              </a:rPr>
              <a:t>() or </a:t>
            </a:r>
            <a:r>
              <a:rPr lang="en-US" sz="1200" kern="1200" dirty="0" err="1" smtClean="0">
                <a:solidFill>
                  <a:schemeClr val="tx1"/>
                </a:solidFill>
                <a:effectLst/>
                <a:latin typeface="+mn-lt"/>
                <a:ea typeface="+mn-ea"/>
                <a:cs typeface="+mn-cs"/>
              </a:rPr>
              <a:t>getSupportFragmentManager</a:t>
            </a:r>
            <a:r>
              <a:rPr lang="en-US" sz="1200" kern="1200" dirty="0" smtClean="0">
                <a:solidFill>
                  <a:schemeClr val="tx1"/>
                </a:solidFill>
                <a:effectLst/>
                <a:latin typeface="+mn-lt"/>
                <a:ea typeface="+mn-ea"/>
                <a:cs typeface="+mn-cs"/>
              </a:rPr>
              <a:t>() method using the </a:t>
            </a:r>
            <a:r>
              <a:rPr lang="en-US" sz="1200" kern="1200" dirty="0" err="1" smtClean="0">
                <a:solidFill>
                  <a:schemeClr val="tx1"/>
                </a:solidFill>
                <a:effectLst/>
                <a:latin typeface="+mn-lt"/>
                <a:ea typeface="+mn-ea"/>
                <a:cs typeface="+mn-cs"/>
              </a:rPr>
              <a:t>getMap</a:t>
            </a:r>
            <a:r>
              <a:rPr lang="en-US" sz="1200" kern="1200" dirty="0" smtClean="0">
                <a:solidFill>
                  <a:schemeClr val="tx1"/>
                </a:solidFill>
                <a:effectLst/>
                <a:latin typeface="+mn-lt"/>
                <a:ea typeface="+mn-ea"/>
                <a:cs typeface="+mn-cs"/>
              </a:rPr>
              <a:t>() method of the Fragment as shown</a:t>
            </a:r>
            <a:r>
              <a:rPr lang="en-US" sz="1200" kern="1200" baseline="0" dirty="0" smtClean="0">
                <a:solidFill>
                  <a:schemeClr val="tx1"/>
                </a:solidFill>
                <a:effectLst/>
                <a:latin typeface="+mn-lt"/>
                <a:ea typeface="+mn-ea"/>
                <a:cs typeface="+mn-cs"/>
              </a:rPr>
              <a:t> here</a:t>
            </a:r>
            <a:r>
              <a:rPr lang="en-US" sz="1200" kern="1200" dirty="0" smtClean="0">
                <a:solidFill>
                  <a:schemeClr val="tx1"/>
                </a:solidFill>
                <a:effectLst/>
                <a:latin typeface="+mn-lt"/>
                <a:ea typeface="+mn-ea"/>
                <a:cs typeface="+mn-cs"/>
              </a:rPr>
              <a:t>.</a:t>
            </a:r>
          </a:p>
          <a:p>
            <a:endParaRPr lang="en-US" sz="1200" kern="1200" dirty="0" smtClean="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Once you have the map, you are ready to manipulate the presentation to provide meaningful information to your users. When you execute the </a:t>
            </a:r>
            <a:r>
              <a:rPr lang="en-US" sz="1200" kern="1200" dirty="0" err="1" smtClean="0">
                <a:solidFill>
                  <a:schemeClr val="tx1"/>
                </a:solidFill>
                <a:effectLst/>
                <a:latin typeface="+mn-lt"/>
                <a:ea typeface="+mn-ea"/>
                <a:cs typeface="+mn-cs"/>
              </a:rPr>
              <a:t>SimpleLocation</a:t>
            </a:r>
            <a:r>
              <a:rPr lang="en-US" sz="1200" kern="1200" dirty="0" smtClean="0">
                <a:solidFill>
                  <a:schemeClr val="tx1"/>
                </a:solidFill>
                <a:effectLst/>
                <a:latin typeface="+mn-lt"/>
                <a:ea typeface="+mn-ea"/>
                <a:cs typeface="+mn-cs"/>
              </a:rPr>
              <a:t> code, you should be presented with a screen that looks like this figure.</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There are times when you want to mark a particular geographic location on the screen to clearly distinguish a point of reference on the map. Google Maps provides a convenience method for adding a marker to a map at a specific position.</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First you call the </a:t>
            </a:r>
            <a:r>
              <a:rPr lang="en-US" sz="1200" kern="1200" dirty="0" err="1" smtClean="0">
                <a:solidFill>
                  <a:schemeClr val="tx1"/>
                </a:solidFill>
                <a:effectLst/>
                <a:latin typeface="+mn-lt"/>
                <a:ea typeface="+mn-ea"/>
                <a:cs typeface="+mn-cs"/>
              </a:rPr>
              <a:t>addMarker</a:t>
            </a:r>
            <a:r>
              <a:rPr lang="en-US" sz="1200" kern="1200" dirty="0" smtClean="0">
                <a:solidFill>
                  <a:schemeClr val="tx1"/>
                </a:solidFill>
                <a:effectLst/>
                <a:latin typeface="+mn-lt"/>
                <a:ea typeface="+mn-ea"/>
                <a:cs typeface="+mn-cs"/>
              </a:rPr>
              <a:t>() method on the map and pass in a new </a:t>
            </a:r>
            <a:r>
              <a:rPr lang="en-US" sz="1200" kern="1200" dirty="0" err="1" smtClean="0">
                <a:solidFill>
                  <a:schemeClr val="tx1"/>
                </a:solidFill>
                <a:effectLst/>
                <a:latin typeface="+mn-lt"/>
                <a:ea typeface="+mn-ea"/>
                <a:cs typeface="+mn-cs"/>
              </a:rPr>
              <a:t>MarkerOptions</a:t>
            </a:r>
            <a:r>
              <a:rPr lang="en-US" sz="1200" kern="1200" dirty="0" smtClean="0">
                <a:solidFill>
                  <a:schemeClr val="tx1"/>
                </a:solidFill>
                <a:effectLst/>
                <a:latin typeface="+mn-lt"/>
                <a:ea typeface="+mn-ea"/>
                <a:cs typeface="+mn-cs"/>
              </a:rPr>
              <a:t>() object with a new coordinate position and a title for the marker.</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When the user clicks the marker, the marker displays the information you passed to the title() method of the </a:t>
            </a:r>
            <a:r>
              <a:rPr lang="en-US" sz="1200" kern="1200" dirty="0" err="1" smtClean="0">
                <a:solidFill>
                  <a:schemeClr val="tx1"/>
                </a:solidFill>
                <a:effectLst/>
                <a:latin typeface="+mn-lt"/>
                <a:ea typeface="+mn-ea"/>
                <a:cs typeface="+mn-cs"/>
              </a:rPr>
              <a:t>MarkerOptions</a:t>
            </a:r>
            <a:r>
              <a:rPr lang="en-US" sz="1200" kern="1200" dirty="0" smtClean="0">
                <a:solidFill>
                  <a:schemeClr val="tx1"/>
                </a:solidFill>
                <a:effectLst/>
                <a:latin typeface="+mn-lt"/>
                <a:ea typeface="+mn-ea"/>
                <a:cs typeface="+mn-cs"/>
              </a:rPr>
              <a:t>() class as shown in this</a:t>
            </a:r>
            <a:r>
              <a:rPr lang="en-US" sz="1200" kern="1200" baseline="0" dirty="0" smtClean="0">
                <a:solidFill>
                  <a:schemeClr val="tx1"/>
                </a:solidFill>
                <a:effectLst/>
                <a:latin typeface="+mn-lt"/>
                <a:ea typeface="+mn-ea"/>
                <a:cs typeface="+mn-cs"/>
              </a:rPr>
              <a:t> f</a:t>
            </a:r>
            <a:r>
              <a:rPr lang="en-US" sz="1200" kern="1200" dirty="0" smtClean="0">
                <a:solidFill>
                  <a:schemeClr val="tx1"/>
                </a:solidFill>
                <a:effectLst/>
                <a:latin typeface="+mn-lt"/>
                <a:ea typeface="+mn-ea"/>
                <a:cs typeface="+mn-cs"/>
              </a:rPr>
              <a:t>igure.</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There are times when you may like to navigate to a different location on the map as the user interacts with your application. The map is viewable through what is known as the camera, whose position can be zoomed, rotated, tilted, or moved. This code will move and animate the map to a different location, zoom, rotation, and tilt.</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First you create a new </a:t>
            </a:r>
            <a:r>
              <a:rPr lang="en-US" sz="1200" kern="1200" dirty="0" err="1" smtClean="0">
                <a:solidFill>
                  <a:schemeClr val="tx1"/>
                </a:solidFill>
                <a:effectLst/>
                <a:latin typeface="+mn-lt"/>
                <a:ea typeface="+mn-ea"/>
                <a:cs typeface="+mn-cs"/>
              </a:rPr>
              <a:t>CameraPosition.Builder</a:t>
            </a:r>
            <a:r>
              <a:rPr lang="en-US" sz="1200" kern="1200" dirty="0" smtClean="0">
                <a:solidFill>
                  <a:schemeClr val="tx1"/>
                </a:solidFill>
                <a:effectLst/>
                <a:latin typeface="+mn-lt"/>
                <a:ea typeface="+mn-ea"/>
                <a:cs typeface="+mn-cs"/>
              </a:rPr>
              <a:t>() object. Then you define the target where you would like the camera to move; provide any zoom, orientation, and tilt options; and then call build() to create a new </a:t>
            </a:r>
            <a:r>
              <a:rPr lang="en-US" sz="1200" kern="1200" dirty="0" err="1" smtClean="0">
                <a:solidFill>
                  <a:schemeClr val="tx1"/>
                </a:solidFill>
                <a:effectLst/>
                <a:latin typeface="+mn-lt"/>
                <a:ea typeface="+mn-ea"/>
                <a:cs typeface="+mn-cs"/>
              </a:rPr>
              <a:t>CameraPosition</a:t>
            </a:r>
            <a:r>
              <a:rPr lang="en-US" sz="1200" kern="1200" dirty="0" smtClean="0">
                <a:solidFill>
                  <a:schemeClr val="tx1"/>
                </a:solidFill>
                <a:effectLst/>
                <a:latin typeface="+mn-lt"/>
                <a:ea typeface="+mn-ea"/>
                <a:cs typeface="+mn-cs"/>
              </a:rPr>
              <a:t> object. Then you call the </a:t>
            </a:r>
            <a:r>
              <a:rPr lang="en-US" sz="1200" kern="1200" dirty="0" err="1" smtClean="0">
                <a:solidFill>
                  <a:schemeClr val="tx1"/>
                </a:solidFill>
                <a:effectLst/>
                <a:latin typeface="+mn-lt"/>
                <a:ea typeface="+mn-ea"/>
                <a:cs typeface="+mn-cs"/>
              </a:rPr>
              <a:t>animateCamera</a:t>
            </a:r>
            <a:r>
              <a:rPr lang="en-US" sz="1200" kern="1200" dirty="0" smtClean="0">
                <a:solidFill>
                  <a:schemeClr val="tx1"/>
                </a:solidFill>
                <a:effectLst/>
                <a:latin typeface="+mn-lt"/>
                <a:ea typeface="+mn-ea"/>
                <a:cs typeface="+mn-cs"/>
              </a:rPr>
              <a:t>() method of the map object and pass in a </a:t>
            </a:r>
            <a:r>
              <a:rPr lang="en-US" sz="1200" kern="1200" dirty="0" err="1" smtClean="0">
                <a:solidFill>
                  <a:schemeClr val="tx1"/>
                </a:solidFill>
                <a:effectLst/>
                <a:latin typeface="+mn-lt"/>
                <a:ea typeface="+mn-ea"/>
                <a:cs typeface="+mn-cs"/>
              </a:rPr>
              <a:t>CameraUpdateFactory</a:t>
            </a:r>
            <a:r>
              <a:rPr lang="en-US" sz="1200" kern="1200" dirty="0" smtClean="0">
                <a:solidFill>
                  <a:schemeClr val="tx1"/>
                </a:solidFill>
                <a:effectLst/>
                <a:latin typeface="+mn-lt"/>
                <a:ea typeface="+mn-ea"/>
                <a:cs typeface="+mn-cs"/>
              </a:rPr>
              <a:t> object with the new camera position to navigate to.</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This figure shows what the </a:t>
            </a:r>
            <a:r>
              <a:rPr lang="en-US" sz="1200" kern="1200" dirty="0" err="1" smtClean="0">
                <a:solidFill>
                  <a:schemeClr val="tx1"/>
                </a:solidFill>
                <a:effectLst/>
                <a:latin typeface="+mn-lt"/>
                <a:ea typeface="+mn-ea"/>
                <a:cs typeface="+mn-cs"/>
              </a:rPr>
              <a:t>SimpleLocation</a:t>
            </a:r>
            <a:r>
              <a:rPr lang="en-US" sz="1200" kern="1200" dirty="0" smtClean="0">
                <a:solidFill>
                  <a:schemeClr val="tx1"/>
                </a:solidFill>
                <a:effectLst/>
                <a:latin typeface="+mn-lt"/>
                <a:ea typeface="+mn-ea"/>
                <a:cs typeface="+mn-cs"/>
              </a:rPr>
              <a:t> application looks like after having animated the camera to a new location on the map.</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25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smtClean="0"/>
              <a:t>Class homework assignment: Chapter Quiz Questions and Exercises listed at the end of the chapter.</a:t>
            </a:r>
          </a:p>
        </p:txBody>
      </p:sp>
      <p:sp>
        <p:nvSpPr>
          <p:cNvPr id="1525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fontAlgn="base" hangingPunct="1">
              <a:spcBef>
                <a:spcPct val="0"/>
              </a:spcBef>
              <a:spcAft>
                <a:spcPct val="0"/>
              </a:spcAft>
            </a:pPr>
            <a:fld id="{48E3B434-A8B2-42CC-A81B-18C5C505E48D}" type="slidenum">
              <a:rPr lang="en-US" smtClean="0">
                <a:latin typeface="Calibri" pitchFamily="34" charset="0"/>
              </a:rPr>
              <a:pPr eaLnBrk="1" fontAlgn="base" hangingPunct="1">
                <a:spcBef>
                  <a:spcPct val="0"/>
                </a:spcBef>
                <a:spcAft>
                  <a:spcPct val="0"/>
                </a:spcAft>
              </a:pPr>
              <a:t>42</a:t>
            </a:fld>
            <a:endParaRPr lang="en-US" smtClean="0">
              <a:latin typeface="Calibri" pitchFamily="34"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Location services and hardware such as built-in precision GPS are optional features for Android devices. In addition to requiring the appropriate permissions, you can specify which optional features your application requires in the Android manifest file. You can declare that your application uses or requires specific location services using the &lt;uses-feature&gt; tag of the Android manifest file. Although this tag is not enforced by the Android operating system, it enables popular publication mechanisms such as the Google Play store to filter your app and provide it only to users with appropriate devices. If your application functions well only on devices with some sort of method for determining the current location, you can use the &lt;uses-feature&gt; tag in your application’s manifest file as shown in the first line here.</a:t>
            </a:r>
          </a:p>
          <a:p>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If your application requires a precise location fix (that is, the device has functional GPS hardware, not just cell tower triangulation or other such mechanisms), use the second &lt;uses-feature&gt; tag instead.</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dirty="0"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Specific permissions are not needed to retrieve an instance of the </a:t>
            </a:r>
            <a:r>
              <a:rPr lang="en-US" sz="1200" kern="1200" dirty="0" err="1" smtClean="0">
                <a:solidFill>
                  <a:schemeClr val="tx1"/>
                </a:solidFill>
                <a:effectLst/>
                <a:latin typeface="+mn-lt"/>
                <a:ea typeface="+mn-ea"/>
                <a:cs typeface="+mn-cs"/>
              </a:rPr>
              <a:t>LocationManager</a:t>
            </a:r>
            <a:r>
              <a:rPr lang="en-US" sz="1200" kern="1200" dirty="0" smtClean="0">
                <a:solidFill>
                  <a:schemeClr val="tx1"/>
                </a:solidFill>
                <a:effectLst/>
                <a:latin typeface="+mn-lt"/>
                <a:ea typeface="+mn-ea"/>
                <a:cs typeface="+mn-cs"/>
              </a:rPr>
              <a:t> object. Instead, the permissions determine the available providers. The code shown here retrieves an instance of the </a:t>
            </a:r>
            <a:r>
              <a:rPr lang="en-US" sz="1200" kern="1200" dirty="0" err="1" smtClean="0">
                <a:solidFill>
                  <a:schemeClr val="tx1"/>
                </a:solidFill>
                <a:effectLst/>
                <a:latin typeface="+mn-lt"/>
                <a:ea typeface="+mn-ea"/>
                <a:cs typeface="+mn-cs"/>
              </a:rPr>
              <a:t>LocationManager</a:t>
            </a:r>
            <a:r>
              <a:rPr lang="en-US" sz="1200" kern="1200" dirty="0" smtClean="0">
                <a:solidFill>
                  <a:schemeClr val="tx1"/>
                </a:solidFill>
                <a:effectLst/>
                <a:latin typeface="+mn-lt"/>
                <a:ea typeface="+mn-ea"/>
                <a:cs typeface="+mn-cs"/>
              </a:rPr>
              <a:t> object.</a:t>
            </a:r>
            <a:endParaRPr lang="en-US" sz="1200" kern="1200" dirty="0">
              <a:solidFill>
                <a:schemeClr val="tx1"/>
              </a:solidFill>
              <a:effectLst/>
              <a:latin typeface="+mn-lt"/>
              <a:ea typeface="+mn-ea"/>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smtClean="0">
                <a:solidFill>
                  <a:schemeClr val="tx1"/>
                </a:solidFill>
                <a:effectLst/>
                <a:latin typeface="+mn-lt"/>
                <a:ea typeface="+mn-ea"/>
                <a:cs typeface="+mn-cs"/>
              </a:rPr>
              <a:t>This XML provides the application with both coarse and fine location permissions when added within the AndroidManifest.xml permissions file.</a:t>
            </a:r>
          </a:p>
          <a:p>
            <a:endParaRPr lang="en-US" sz="1200" kern="1200" dirty="0" smtClean="0">
              <a:solidFill>
                <a:schemeClr val="tx1"/>
              </a:solidFill>
              <a:effectLst/>
              <a:latin typeface="+mn-lt"/>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mn-lt"/>
                <a:ea typeface="+mn-ea"/>
                <a:cs typeface="+mn-cs"/>
              </a:rPr>
              <a:t>Requesting fine permission implies coarse support as well, but it’s helpful to be explicit.</a:t>
            </a:r>
          </a:p>
          <a:p>
            <a:endParaRPr lang="en-US" sz="1200" kern="1200" dirty="0">
              <a:solidFill>
                <a:schemeClr val="tx1"/>
              </a:solidFill>
              <a:effectLst/>
              <a:latin typeface="+mn-lt"/>
              <a:ea typeface="+mn-ea"/>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smtClean="0"/>
              <a:t>Click to edit Master subtitle style</a:t>
            </a:r>
            <a:endParaRPr lang="en-US" dirty="0"/>
          </a:p>
        </p:txBody>
      </p:sp>
      <p:sp>
        <p:nvSpPr>
          <p:cNvPr id="6" name="Footer Placeholder 4"/>
          <p:cNvSpPr>
            <a:spLocks noGrp="1"/>
          </p:cNvSpPr>
          <p:nvPr>
            <p:ph type="ftr" sz="quarter" idx="11"/>
          </p:nvPr>
        </p:nvSpPr>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329042332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13979724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53101816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OverTx" preserve="1">
  <p:cSld name="Title and 2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457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600200"/>
            <a:ext cx="4038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half" idx="3"/>
          </p:nvPr>
        </p:nvSpPr>
        <p:spPr>
          <a:xfrm>
            <a:off x="457200" y="3938588"/>
            <a:ext cx="8229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398732837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410316429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328691990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5"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265096530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49261922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8109834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61478375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8531993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80859027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Rectangle 5"/>
          <p:cNvSpPr>
            <a:spLocks noGrp="1" noChangeArrowheads="1"/>
          </p:cNvSpPr>
          <p:nvPr>
            <p:ph type="ftr" sz="quarter" idx="11"/>
          </p:nvPr>
        </p:nvSpPr>
        <p:spPr>
          <a:ln/>
        </p:spPr>
        <p:txBody>
          <a:bodyPr/>
          <a:lstStyle>
            <a:lvl1pPr>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extLst>
      <p:ext uri="{BB962C8B-B14F-4D97-AF65-F5344CB8AC3E}">
        <p14:creationId xmlns:p14="http://schemas.microsoft.com/office/powerpoint/2010/main" val="156859004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9"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2293" name="Rectangle 5"/>
          <p:cNvSpPr>
            <a:spLocks noGrp="1" noChangeArrowheads="1"/>
          </p:cNvSpPr>
          <p:nvPr>
            <p:ph type="ftr" sz="quarter" idx="3"/>
          </p:nvPr>
        </p:nvSpPr>
        <p:spPr bwMode="auto">
          <a:xfrm>
            <a:off x="457200" y="6245225"/>
            <a:ext cx="8229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fontAlgn="auto">
              <a:spcBef>
                <a:spcPts val="0"/>
              </a:spcBef>
              <a:spcAft>
                <a:spcPts val="0"/>
              </a:spcAft>
              <a:defRPr sz="800">
                <a:solidFill>
                  <a:schemeClr val="tx1"/>
                </a:solidFill>
                <a:latin typeface="+mn-lt"/>
              </a:defRPr>
            </a:lvl1pPr>
          </a:lstStyle>
          <a:p>
            <a:pPr>
              <a:defRPr/>
            </a:pPr>
            <a:r>
              <a:rPr lang="en-US" dirty="0" smtClean="0">
                <a:latin typeface="Verdana" charset="0"/>
              </a:rPr>
              <a:t>From </a:t>
            </a:r>
            <a:r>
              <a:rPr lang="en-US" i="1" dirty="0" smtClean="0">
                <a:latin typeface="Verdana" charset="0"/>
              </a:rPr>
              <a:t>Advanced </a:t>
            </a:r>
            <a:r>
              <a:rPr lang="en-US" i="1" dirty="0" err="1" smtClean="0">
                <a:latin typeface="Verdana" charset="0"/>
              </a:rPr>
              <a:t>Android</a:t>
            </a:r>
            <a:r>
              <a:rPr lang="en-US" baseline="30000" dirty="0" err="1" smtClean="0">
                <a:latin typeface="Verdana" charset="0"/>
              </a:rPr>
              <a:t>TM</a:t>
            </a:r>
            <a:r>
              <a:rPr lang="en-US" i="1" dirty="0" smtClean="0">
                <a:latin typeface="Verdana" charset="0"/>
              </a:rPr>
              <a:t> Application Development, Fourth Edition</a:t>
            </a:r>
            <a:r>
              <a:rPr lang="en-US" dirty="0" smtClean="0">
                <a:latin typeface="Verdana" charset="0"/>
              </a:rPr>
              <a:t>, by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(ISBN-13: 978-0-13-389238-3). Copyright © 2015 Joseph </a:t>
            </a:r>
            <a:r>
              <a:rPr lang="en-US" dirty="0" err="1" smtClean="0">
                <a:latin typeface="Verdana" charset="0"/>
              </a:rPr>
              <a:t>Annuzzi</a:t>
            </a:r>
            <a:r>
              <a:rPr lang="en-US" dirty="0" smtClean="0">
                <a:latin typeface="Verdana" charset="0"/>
              </a:rPr>
              <a:t>, Jr., Lauren </a:t>
            </a:r>
            <a:r>
              <a:rPr lang="en-US" dirty="0" err="1" smtClean="0">
                <a:latin typeface="Verdana" charset="0"/>
              </a:rPr>
              <a:t>Darcey</a:t>
            </a:r>
            <a:r>
              <a:rPr lang="en-US" dirty="0" smtClean="0">
                <a:latin typeface="Verdana" charset="0"/>
              </a:rPr>
              <a:t>, and Shane </a:t>
            </a:r>
            <a:r>
              <a:rPr lang="en-US" dirty="0" err="1" smtClean="0">
                <a:latin typeface="Verdana" charset="0"/>
              </a:rPr>
              <a:t>Conder</a:t>
            </a:r>
            <a:r>
              <a:rPr lang="en-US" dirty="0" smtClean="0">
                <a:latin typeface="Verdana" charset="0"/>
              </a:rPr>
              <a:t>. All rights reserved.</a:t>
            </a:r>
            <a:endParaRPr lang="en-US" dirty="0"/>
          </a:p>
        </p:txBody>
      </p:sp>
    </p:spTree>
  </p:cSld>
  <p:clrMap bg1="lt1" tx1="dk1" bg2="lt2" tx2="dk2" accent1="accent1" accent2="accent2" accent3="accent3" accent4="accent4" accent5="accent5" accent6="accent6" hlink="hlink" folHlink="folHlink"/>
  <p:sldLayoutIdLst>
    <p:sldLayoutId id="2147483743"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29">
                                            <p:txEl>
                                              <p:pRg st="0" end="0"/>
                                            </p:txEl>
                                          </p:spTgt>
                                        </p:tgtEl>
                                        <p:attrNameLst>
                                          <p:attrName>style.visibility</p:attrName>
                                        </p:attrNameLst>
                                      </p:cBhvr>
                                      <p:to>
                                        <p:strVal val="visible"/>
                                      </p:to>
                                    </p:set>
                                    <p:animEffect transition="in" filter="wipe(down)">
                                      <p:cBhvr>
                                        <p:cTn id="7" dur="500"/>
                                        <p:tgtEl>
                                          <p:spTgt spid="102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029">
                                            <p:txEl>
                                              <p:pRg st="1" end="1"/>
                                            </p:txEl>
                                          </p:spTgt>
                                        </p:tgtEl>
                                        <p:attrNameLst>
                                          <p:attrName>style.visibility</p:attrName>
                                        </p:attrNameLst>
                                      </p:cBhvr>
                                      <p:to>
                                        <p:strVal val="visible"/>
                                      </p:to>
                                    </p:set>
                                    <p:animEffect transition="in" filter="wipe(down)">
                                      <p:cBhvr>
                                        <p:cTn id="12" dur="500"/>
                                        <p:tgtEl>
                                          <p:spTgt spid="102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029">
                                            <p:txEl>
                                              <p:pRg st="2" end="2"/>
                                            </p:txEl>
                                          </p:spTgt>
                                        </p:tgtEl>
                                        <p:attrNameLst>
                                          <p:attrName>style.visibility</p:attrName>
                                        </p:attrNameLst>
                                      </p:cBhvr>
                                      <p:to>
                                        <p:strVal val="visible"/>
                                      </p:to>
                                    </p:set>
                                    <p:animEffect transition="in" filter="wipe(down)">
                                      <p:cBhvr>
                                        <p:cTn id="17" dur="500"/>
                                        <p:tgtEl>
                                          <p:spTgt spid="102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029">
                                            <p:txEl>
                                              <p:pRg st="3" end="3"/>
                                            </p:txEl>
                                          </p:spTgt>
                                        </p:tgtEl>
                                        <p:attrNameLst>
                                          <p:attrName>style.visibility</p:attrName>
                                        </p:attrNameLst>
                                      </p:cBhvr>
                                      <p:to>
                                        <p:strVal val="visible"/>
                                      </p:to>
                                    </p:set>
                                    <p:animEffect transition="in" filter="wipe(down)">
                                      <p:cBhvr>
                                        <p:cTn id="22" dur="500"/>
                                        <p:tgtEl>
                                          <p:spTgt spid="102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029">
                                            <p:txEl>
                                              <p:pRg st="4" end="4"/>
                                            </p:txEl>
                                          </p:spTgt>
                                        </p:tgtEl>
                                        <p:attrNameLst>
                                          <p:attrName>style.visibility</p:attrName>
                                        </p:attrNameLst>
                                      </p:cBhvr>
                                      <p:to>
                                        <p:strVal val="visible"/>
                                      </p:to>
                                    </p:set>
                                    <p:animEffect transition="in" filter="wipe(down)">
                                      <p:cBhvr>
                                        <p:cTn id="27" dur="500"/>
                                        <p:tgtEl>
                                          <p:spTgt spid="102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9" grpId="0" uiExpand="1" build="p">
        <p:tmplLst>
          <p:tmpl lvl="1">
            <p:tnLst>
              <p:par>
                <p:cTn presetID="22" presetClass="entr" presetSubtype="4" fill="hold" nodeType="clickEffect">
                  <p:stCondLst>
                    <p:cond delay="0"/>
                  </p:stCondLst>
                  <p:childTnLst>
                    <p:set>
                      <p:cBhvr>
                        <p:cTn dur="1" fill="hold">
                          <p:stCondLst>
                            <p:cond delay="0"/>
                          </p:stCondLst>
                        </p:cTn>
                        <p:tgtEl>
                          <p:spTgt spid="1029"/>
                        </p:tgtEl>
                        <p:attrNameLst>
                          <p:attrName>style.visibility</p:attrName>
                        </p:attrNameLst>
                      </p:cBhvr>
                      <p:to>
                        <p:strVal val="visible"/>
                      </p:to>
                    </p:set>
                    <p:animEffect transition="in" filter="wipe(down)">
                      <p:cBhvr>
                        <p:cTn dur="500"/>
                        <p:tgtEl>
                          <p:spTgt spid="1029"/>
                        </p:tgtEl>
                      </p:cBhvr>
                    </p:animEffect>
                  </p:childTnLst>
                </p:cTn>
              </p:par>
            </p:tnLst>
          </p:tmpl>
          <p:tmpl lvl="2">
            <p:tnLst>
              <p:par>
                <p:cTn presetID="22" presetClass="entr" presetSubtype="4" fill="hold" nodeType="clickEffect">
                  <p:stCondLst>
                    <p:cond delay="0"/>
                  </p:stCondLst>
                  <p:childTnLst>
                    <p:set>
                      <p:cBhvr>
                        <p:cTn dur="1" fill="hold">
                          <p:stCondLst>
                            <p:cond delay="0"/>
                          </p:stCondLst>
                        </p:cTn>
                        <p:tgtEl>
                          <p:spTgt spid="1029"/>
                        </p:tgtEl>
                        <p:attrNameLst>
                          <p:attrName>style.visibility</p:attrName>
                        </p:attrNameLst>
                      </p:cBhvr>
                      <p:to>
                        <p:strVal val="visible"/>
                      </p:to>
                    </p:set>
                    <p:animEffect transition="in" filter="wipe(down)">
                      <p:cBhvr>
                        <p:cTn dur="500"/>
                        <p:tgtEl>
                          <p:spTgt spid="1029"/>
                        </p:tgtEl>
                      </p:cBhvr>
                    </p:animEffect>
                  </p:childTnLst>
                </p:cTn>
              </p:par>
            </p:tnLst>
          </p:tmpl>
          <p:tmpl lvl="3">
            <p:tnLst>
              <p:par>
                <p:cTn presetID="22" presetClass="entr" presetSubtype="4" fill="hold" nodeType="clickEffect">
                  <p:stCondLst>
                    <p:cond delay="0"/>
                  </p:stCondLst>
                  <p:childTnLst>
                    <p:set>
                      <p:cBhvr>
                        <p:cTn dur="1" fill="hold">
                          <p:stCondLst>
                            <p:cond delay="0"/>
                          </p:stCondLst>
                        </p:cTn>
                        <p:tgtEl>
                          <p:spTgt spid="1029"/>
                        </p:tgtEl>
                        <p:attrNameLst>
                          <p:attrName>style.visibility</p:attrName>
                        </p:attrNameLst>
                      </p:cBhvr>
                      <p:to>
                        <p:strVal val="visible"/>
                      </p:to>
                    </p:set>
                    <p:animEffect transition="in" filter="wipe(down)">
                      <p:cBhvr>
                        <p:cTn dur="500"/>
                        <p:tgtEl>
                          <p:spTgt spid="1029"/>
                        </p:tgtEl>
                      </p:cBhvr>
                    </p:animEffect>
                  </p:childTnLst>
                </p:cTn>
              </p:par>
            </p:tnLst>
          </p:tmpl>
          <p:tmpl lvl="4">
            <p:tnLst>
              <p:par>
                <p:cTn presetID="22" presetClass="entr" presetSubtype="4" fill="hold" nodeType="clickEffect">
                  <p:stCondLst>
                    <p:cond delay="0"/>
                  </p:stCondLst>
                  <p:childTnLst>
                    <p:set>
                      <p:cBhvr>
                        <p:cTn dur="1" fill="hold">
                          <p:stCondLst>
                            <p:cond delay="0"/>
                          </p:stCondLst>
                        </p:cTn>
                        <p:tgtEl>
                          <p:spTgt spid="1029"/>
                        </p:tgtEl>
                        <p:attrNameLst>
                          <p:attrName>style.visibility</p:attrName>
                        </p:attrNameLst>
                      </p:cBhvr>
                      <p:to>
                        <p:strVal val="visible"/>
                      </p:to>
                    </p:set>
                    <p:animEffect transition="in" filter="wipe(down)">
                      <p:cBhvr>
                        <p:cTn dur="500"/>
                        <p:tgtEl>
                          <p:spTgt spid="1029"/>
                        </p:tgtEl>
                      </p:cBhvr>
                    </p:animEffect>
                  </p:childTnLst>
                </p:cTn>
              </p:par>
            </p:tnLst>
          </p:tmpl>
          <p:tmpl lvl="5">
            <p:tnLst>
              <p:par>
                <p:cTn presetID="22" presetClass="entr" presetSubtype="4" fill="hold" nodeType="clickEffect">
                  <p:stCondLst>
                    <p:cond delay="0"/>
                  </p:stCondLst>
                  <p:childTnLst>
                    <p:set>
                      <p:cBhvr>
                        <p:cTn dur="1" fill="hold">
                          <p:stCondLst>
                            <p:cond delay="0"/>
                          </p:stCondLst>
                        </p:cTn>
                        <p:tgtEl>
                          <p:spTgt spid="1029"/>
                        </p:tgtEl>
                        <p:attrNameLst>
                          <p:attrName>style.visibility</p:attrName>
                        </p:attrNameLst>
                      </p:cBhvr>
                      <p:to>
                        <p:strVal val="visible"/>
                      </p:to>
                    </p:set>
                    <p:animEffect transition="in" filter="wipe(down)">
                      <p:cBhvr>
                        <p:cTn dur="500"/>
                        <p:tgtEl>
                          <p:spTgt spid="1029"/>
                        </p:tgtEl>
                      </p:cBhvr>
                    </p:animEffect>
                  </p:childTnLst>
                </p:cTn>
              </p:par>
            </p:tnLst>
          </p:tmpl>
        </p:tmplLst>
      </p:bldP>
    </p:bldLst>
  </p:timing>
  <p:hf sldNum="0" hdr="0" dt="0"/>
  <p:txStyles>
    <p:titleStyle>
      <a:lvl1pPr algn="ctr" rtl="0" eaLnBrk="0" fontAlgn="base" hangingPunct="0">
        <a:lnSpc>
          <a:spcPts val="3600"/>
        </a:lnSpc>
        <a:spcBef>
          <a:spcPct val="0"/>
        </a:spcBef>
        <a:spcAft>
          <a:spcPct val="0"/>
        </a:spcAft>
        <a:defRPr sz="3400">
          <a:solidFill>
            <a:schemeClr val="tx2"/>
          </a:solidFill>
          <a:latin typeface="+mj-lt"/>
          <a:ea typeface="+mj-ea"/>
          <a:cs typeface="+mj-cs"/>
        </a:defRPr>
      </a:lvl1pPr>
      <a:lvl2pPr algn="ctr" rtl="0" eaLnBrk="0" fontAlgn="base" hangingPunct="0">
        <a:lnSpc>
          <a:spcPts val="3600"/>
        </a:lnSpc>
        <a:spcBef>
          <a:spcPct val="0"/>
        </a:spcBef>
        <a:spcAft>
          <a:spcPct val="0"/>
        </a:spcAft>
        <a:defRPr sz="3400">
          <a:solidFill>
            <a:schemeClr val="tx2"/>
          </a:solidFill>
          <a:latin typeface="Arial Black" pitchFamily="34" charset="0"/>
        </a:defRPr>
      </a:lvl2pPr>
      <a:lvl3pPr algn="ctr" rtl="0" eaLnBrk="0" fontAlgn="base" hangingPunct="0">
        <a:lnSpc>
          <a:spcPts val="3600"/>
        </a:lnSpc>
        <a:spcBef>
          <a:spcPct val="0"/>
        </a:spcBef>
        <a:spcAft>
          <a:spcPct val="0"/>
        </a:spcAft>
        <a:defRPr sz="3400">
          <a:solidFill>
            <a:schemeClr val="tx2"/>
          </a:solidFill>
          <a:latin typeface="Arial Black" pitchFamily="34" charset="0"/>
        </a:defRPr>
      </a:lvl3pPr>
      <a:lvl4pPr algn="ctr" rtl="0" eaLnBrk="0" fontAlgn="base" hangingPunct="0">
        <a:lnSpc>
          <a:spcPts val="3600"/>
        </a:lnSpc>
        <a:spcBef>
          <a:spcPct val="0"/>
        </a:spcBef>
        <a:spcAft>
          <a:spcPct val="0"/>
        </a:spcAft>
        <a:defRPr sz="3400">
          <a:solidFill>
            <a:schemeClr val="tx2"/>
          </a:solidFill>
          <a:latin typeface="Arial Black" pitchFamily="34" charset="0"/>
        </a:defRPr>
      </a:lvl4pPr>
      <a:lvl5pPr algn="ctr" rtl="0" eaLnBrk="0" fontAlgn="base" hangingPunct="0">
        <a:lnSpc>
          <a:spcPts val="3600"/>
        </a:lnSpc>
        <a:spcBef>
          <a:spcPct val="0"/>
        </a:spcBef>
        <a:spcAft>
          <a:spcPct val="0"/>
        </a:spcAft>
        <a:defRPr sz="3400">
          <a:solidFill>
            <a:schemeClr val="tx2"/>
          </a:solidFill>
          <a:latin typeface="Arial Black" pitchFamily="34" charset="0"/>
        </a:defRPr>
      </a:lvl5pPr>
      <a:lvl6pPr marL="457200" algn="ctr" rtl="0" eaLnBrk="1" fontAlgn="base" hangingPunct="1">
        <a:spcBef>
          <a:spcPct val="0"/>
        </a:spcBef>
        <a:spcAft>
          <a:spcPct val="0"/>
        </a:spcAft>
        <a:defRPr sz="3600">
          <a:solidFill>
            <a:schemeClr val="tx2"/>
          </a:solidFill>
          <a:latin typeface="Arial Black" pitchFamily="34" charset="0"/>
        </a:defRPr>
      </a:lvl6pPr>
      <a:lvl7pPr marL="914400" algn="ctr" rtl="0" eaLnBrk="1" fontAlgn="base" hangingPunct="1">
        <a:spcBef>
          <a:spcPct val="0"/>
        </a:spcBef>
        <a:spcAft>
          <a:spcPct val="0"/>
        </a:spcAft>
        <a:defRPr sz="3600">
          <a:solidFill>
            <a:schemeClr val="tx2"/>
          </a:solidFill>
          <a:latin typeface="Arial Black" pitchFamily="34" charset="0"/>
        </a:defRPr>
      </a:lvl7pPr>
      <a:lvl8pPr marL="1371600" algn="ctr" rtl="0" eaLnBrk="1" fontAlgn="base" hangingPunct="1">
        <a:spcBef>
          <a:spcPct val="0"/>
        </a:spcBef>
        <a:spcAft>
          <a:spcPct val="0"/>
        </a:spcAft>
        <a:defRPr sz="3600">
          <a:solidFill>
            <a:schemeClr val="tx2"/>
          </a:solidFill>
          <a:latin typeface="Arial Black" pitchFamily="34" charset="0"/>
        </a:defRPr>
      </a:lvl8pPr>
      <a:lvl9pPr marL="1828800" algn="ctr" rtl="0" eaLnBrk="1" fontAlgn="base" hangingPunct="1">
        <a:spcBef>
          <a:spcPct val="0"/>
        </a:spcBef>
        <a:spcAft>
          <a:spcPct val="0"/>
        </a:spcAft>
        <a:defRPr sz="3600">
          <a:solidFill>
            <a:schemeClr val="tx2"/>
          </a:solidFill>
          <a:latin typeface="Arial Black" pitchFamily="34" charset="0"/>
        </a:defRPr>
      </a:lvl9pPr>
    </p:titleStyle>
    <p:bodyStyle>
      <a:lvl1pPr marL="609600" indent="-609600" algn="l" rtl="0" eaLnBrk="0" fontAlgn="base" hangingPunct="0">
        <a:spcBef>
          <a:spcPct val="20000"/>
        </a:spcBef>
        <a:spcAft>
          <a:spcPct val="0"/>
        </a:spcAft>
        <a:buFont typeface="Wingdings" pitchFamily="2" charset="2"/>
        <a:buChar char="§"/>
        <a:defRPr sz="1600">
          <a:solidFill>
            <a:schemeClr val="tx1"/>
          </a:solidFill>
          <a:latin typeface="Arial" charset="0"/>
          <a:ea typeface="+mn-ea"/>
          <a:cs typeface="+mn-cs"/>
        </a:defRPr>
      </a:lvl1pPr>
      <a:lvl2pPr marL="990600" indent="-533400" algn="l" rtl="0" eaLnBrk="0" fontAlgn="base" hangingPunct="0">
        <a:spcBef>
          <a:spcPct val="20000"/>
        </a:spcBef>
        <a:spcAft>
          <a:spcPct val="0"/>
        </a:spcAft>
        <a:buChar char="–"/>
        <a:defRPr sz="1600">
          <a:solidFill>
            <a:schemeClr val="tx1"/>
          </a:solidFill>
          <a:latin typeface="Arial" charset="0"/>
        </a:defRPr>
      </a:lvl2pPr>
      <a:lvl3pPr marL="1371600" indent="-457200" algn="l" rtl="0" eaLnBrk="0" fontAlgn="base" hangingPunct="0">
        <a:spcBef>
          <a:spcPct val="20000"/>
        </a:spcBef>
        <a:spcAft>
          <a:spcPct val="0"/>
        </a:spcAft>
        <a:buChar char="•"/>
        <a:defRPr sz="1600">
          <a:solidFill>
            <a:schemeClr val="tx1"/>
          </a:solidFill>
          <a:latin typeface="Arial" charset="0"/>
        </a:defRPr>
      </a:lvl3pPr>
      <a:lvl4pPr marL="1752600" indent="-381000" algn="l" rtl="0" eaLnBrk="0" fontAlgn="base" hangingPunct="0">
        <a:spcBef>
          <a:spcPct val="20000"/>
        </a:spcBef>
        <a:spcAft>
          <a:spcPct val="0"/>
        </a:spcAft>
        <a:buChar char="–"/>
        <a:defRPr sz="1600">
          <a:solidFill>
            <a:schemeClr val="tx1"/>
          </a:solidFill>
          <a:latin typeface="Arial" charset="0"/>
        </a:defRPr>
      </a:lvl4pPr>
      <a:lvl5pPr marL="2209800" indent="-381000" algn="l" rtl="0" eaLnBrk="0" fontAlgn="base" hangingPunct="0">
        <a:spcBef>
          <a:spcPct val="20000"/>
        </a:spcBef>
        <a:spcAft>
          <a:spcPct val="0"/>
        </a:spcAft>
        <a:buChar char="»"/>
        <a:defRPr sz="1600">
          <a:solidFill>
            <a:schemeClr val="tx1"/>
          </a:solidFill>
          <a:latin typeface="Arial" charset="0"/>
        </a:defRPr>
      </a:lvl5pPr>
      <a:lvl6pPr marL="2667000" indent="-381000" algn="l" rtl="0" eaLnBrk="1" fontAlgn="base" hangingPunct="1">
        <a:spcBef>
          <a:spcPct val="20000"/>
        </a:spcBef>
        <a:spcAft>
          <a:spcPct val="0"/>
        </a:spcAft>
        <a:buChar char="»"/>
        <a:defRPr sz="2000">
          <a:solidFill>
            <a:schemeClr val="tx1"/>
          </a:solidFill>
          <a:latin typeface="+mn-lt"/>
        </a:defRPr>
      </a:lvl6pPr>
      <a:lvl7pPr marL="3124200" indent="-381000" algn="l" rtl="0" eaLnBrk="1" fontAlgn="base" hangingPunct="1">
        <a:spcBef>
          <a:spcPct val="20000"/>
        </a:spcBef>
        <a:spcAft>
          <a:spcPct val="0"/>
        </a:spcAft>
        <a:buChar char="»"/>
        <a:defRPr sz="2000">
          <a:solidFill>
            <a:schemeClr val="tx1"/>
          </a:solidFill>
          <a:latin typeface="+mn-lt"/>
        </a:defRPr>
      </a:lvl7pPr>
      <a:lvl8pPr marL="3581400" indent="-381000" algn="l" rtl="0" eaLnBrk="1" fontAlgn="base" hangingPunct="1">
        <a:spcBef>
          <a:spcPct val="20000"/>
        </a:spcBef>
        <a:spcAft>
          <a:spcPct val="0"/>
        </a:spcAft>
        <a:buChar char="»"/>
        <a:defRPr sz="2000">
          <a:solidFill>
            <a:schemeClr val="tx1"/>
          </a:solidFill>
          <a:latin typeface="+mn-lt"/>
        </a:defRPr>
      </a:lvl8pPr>
      <a:lvl9pPr marL="4038600" indent="-3810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idx="4294967295"/>
          </p:nvPr>
        </p:nvSpPr>
        <p:spPr>
          <a:xfrm>
            <a:off x="457200" y="274638"/>
            <a:ext cx="8229600" cy="792162"/>
          </a:xfrm>
        </p:spPr>
        <p:txBody>
          <a:bodyPr/>
          <a:lstStyle/>
          <a:p>
            <a:pPr eaLnBrk="1" hangingPunct="1"/>
            <a:r>
              <a:rPr lang="en-US" smtClean="0"/>
              <a:t>Instructor Notes</a:t>
            </a:r>
            <a:endParaRPr lang="en-US" dirty="0" smtClean="0"/>
          </a:p>
        </p:txBody>
      </p:sp>
      <p:sp>
        <p:nvSpPr>
          <p:cNvPr id="3075" name="Rectangle 3"/>
          <p:cNvSpPr>
            <a:spLocks noGrp="1" noChangeArrowheads="1"/>
          </p:cNvSpPr>
          <p:nvPr>
            <p:ph type="body" idx="4294967295"/>
          </p:nvPr>
        </p:nvSpPr>
        <p:spPr>
          <a:xfrm>
            <a:off x="457200" y="1066800"/>
            <a:ext cx="8229600" cy="5059363"/>
          </a:xfrm>
        </p:spPr>
        <p:txBody>
          <a:bodyPr/>
          <a:lstStyle/>
          <a:p>
            <a:pPr eaLnBrk="1" hangingPunct="1">
              <a:buNone/>
            </a:pPr>
            <a:r>
              <a:rPr lang="en-US" dirty="0"/>
              <a:t>To the instructor: </a:t>
            </a:r>
          </a:p>
          <a:p>
            <a:pPr eaLnBrk="1" hangingPunct="1">
              <a:buNone/>
            </a:pPr>
            <a:r>
              <a:rPr lang="en-US" dirty="0"/>
              <a:t>	This slide set has been prepared with both the highlights from the student text as well as notes from the text. The students will not be able to see the notes unless you provide them with the slide set. You can choose whether to provide that option.</a:t>
            </a:r>
          </a:p>
          <a:p>
            <a:pPr eaLnBrk="1" hangingPunct="1">
              <a:buNone/>
            </a:pPr>
            <a:r>
              <a:rPr lang="en-US" dirty="0"/>
              <a:t>	</a:t>
            </a:r>
          </a:p>
          <a:p>
            <a:pPr eaLnBrk="1" hangingPunct="1">
              <a:buNone/>
            </a:pPr>
            <a:r>
              <a:rPr lang="en-US" dirty="0"/>
              <a:t>	The notes are best seen by directing the main presentation to the LCD projector and keeping the Notes view open on the instructor’s PC. You will find that stopping the presentation to do some kind of activity at least once every 20 minutes is critical to keeping PowerPoint from become tedious. Since different people have different presenting styles, it would be impossible to provide a clear timing structure. You should allow ample time for each slide, including stopping for activities.</a:t>
            </a:r>
          </a:p>
          <a:p>
            <a:pPr eaLnBrk="1" hangingPunct="1">
              <a:buNone/>
            </a:pPr>
            <a:endParaRPr lang="en-US" dirty="0"/>
          </a:p>
          <a:p>
            <a:pPr eaLnBrk="1" hangingPunct="1">
              <a:buNone/>
            </a:pPr>
            <a:r>
              <a:rPr lang="en-US" dirty="0"/>
              <a:t>	In case you have not done this before, the instructor notes are found by pointing at Slide Show on the Menu Bar. Click on the Set Up Slide Show option and select Multiple Monitors </a:t>
            </a:r>
            <a:r>
              <a:rPr lang="en-US" dirty="0">
                <a:sym typeface="Wingdings" pitchFamily="2" charset="2"/>
              </a:rPr>
              <a:t></a:t>
            </a:r>
            <a:r>
              <a:rPr lang="en-US" dirty="0"/>
              <a:t> Show Presenter View.</a:t>
            </a:r>
          </a:p>
          <a:p>
            <a:pPr eaLnBrk="1" hangingPunct="1">
              <a:buNone/>
            </a:pPr>
            <a:r>
              <a:rPr lang="en-US" dirty="0"/>
              <a:t>	Note: Presenter View also has a blackout button. Don’t be afraid to use it to interrupt the tedium of staring at an LCD presentation when doing activities.</a:t>
            </a:r>
            <a:endParaRPr lang="en-US" dirty="0" smtClean="0"/>
          </a:p>
        </p:txBody>
      </p:sp>
      <p:sp>
        <p:nvSpPr>
          <p:cNvPr id="7" name="Footer Placeholder 6"/>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Determining the Location of the Device</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sz="1800" dirty="0" smtClean="0"/>
          </a:p>
          <a:p>
            <a:pPr marL="762000" lvl="2" indent="0">
              <a:buNone/>
            </a:pPr>
            <a:endParaRPr lang="en-US" sz="1800" dirty="0"/>
          </a:p>
          <a:p>
            <a:pPr marL="762000" lvl="2" indent="0">
              <a:buNone/>
            </a:pPr>
            <a:endParaRPr lang="en-US" sz="1800" dirty="0" smtClean="0"/>
          </a:p>
          <a:p>
            <a:pPr marL="762000" lvl="2" indent="0">
              <a:buNone/>
            </a:pPr>
            <a:endParaRPr lang="en-US" sz="1800" dirty="0"/>
          </a:p>
          <a:p>
            <a:pPr marL="381000" lvl="1" indent="0">
              <a:buNone/>
            </a:pPr>
            <a:r>
              <a:rPr lang="en-US" dirty="0" smtClean="0">
                <a:latin typeface="Courier New" panose="02070309020205020404" pitchFamily="49" charset="0"/>
                <a:cs typeface="Courier New" panose="02070309020205020404" pitchFamily="49" charset="0"/>
              </a:rPr>
              <a:t>Criteria </a:t>
            </a:r>
            <a:r>
              <a:rPr lang="en-US" dirty="0" err="1">
                <a:latin typeface="Courier New" panose="02070309020205020404" pitchFamily="49" charset="0"/>
                <a:cs typeface="Courier New" panose="02070309020205020404" pitchFamily="49" charset="0"/>
              </a:rPr>
              <a:t>criteria</a:t>
            </a:r>
            <a:r>
              <a:rPr lang="en-US" dirty="0">
                <a:latin typeface="Courier New" panose="02070309020205020404" pitchFamily="49" charset="0"/>
                <a:cs typeface="Courier New" panose="02070309020205020404" pitchFamily="49" charset="0"/>
              </a:rPr>
              <a:t> = new Criteria();</a:t>
            </a:r>
          </a:p>
          <a:p>
            <a:pPr marL="381000" lvl="1" indent="0">
              <a:buNone/>
            </a:pPr>
            <a:r>
              <a:rPr lang="en-US" dirty="0" err="1">
                <a:latin typeface="Courier New" panose="02070309020205020404" pitchFamily="49" charset="0"/>
                <a:cs typeface="Courier New" panose="02070309020205020404" pitchFamily="49" charset="0"/>
              </a:rPr>
              <a:t>criteria.setAccuracy</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Criteria.NO_REQUIREMENT</a:t>
            </a:r>
            <a:r>
              <a:rPr lang="en-US" dirty="0">
                <a:latin typeface="Courier New" panose="02070309020205020404" pitchFamily="49" charset="0"/>
                <a:cs typeface="Courier New" panose="02070309020205020404" pitchFamily="49" charset="0"/>
              </a:rPr>
              <a:t>);</a:t>
            </a:r>
          </a:p>
          <a:p>
            <a:pPr marL="381000" lvl="1" indent="0">
              <a:buNone/>
            </a:pPr>
            <a:r>
              <a:rPr lang="en-US" dirty="0" err="1">
                <a:latin typeface="Courier New" panose="02070309020205020404" pitchFamily="49" charset="0"/>
                <a:cs typeface="Courier New" panose="02070309020205020404" pitchFamily="49" charset="0"/>
              </a:rPr>
              <a:t>criteria.setPowerRequirement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Criteria.NO_REQUIREMENT</a:t>
            </a:r>
            <a:r>
              <a:rPr lang="en-US" dirty="0">
                <a:latin typeface="Courier New" panose="02070309020205020404" pitchFamily="49" charset="0"/>
                <a:cs typeface="Courier New" panose="02070309020205020404" pitchFamily="49" charset="0"/>
              </a:rPr>
              <a:t>);</a:t>
            </a:r>
          </a:p>
          <a:p>
            <a:pPr marL="381000" lvl="1" indent="0">
              <a:buNone/>
            </a:pPr>
            <a:r>
              <a:rPr lang="en-US" dirty="0">
                <a:latin typeface="Courier New" panose="02070309020205020404" pitchFamily="49" charset="0"/>
                <a:cs typeface="Courier New" panose="02070309020205020404" pitchFamily="49" charset="0"/>
              </a:rPr>
              <a:t> </a:t>
            </a:r>
          </a:p>
          <a:p>
            <a:pPr marL="381000" lvl="1" indent="0">
              <a:buNone/>
            </a:pPr>
            <a:r>
              <a:rPr lang="en-US" dirty="0">
                <a:latin typeface="Courier New" panose="02070309020205020404" pitchFamily="49" charset="0"/>
                <a:cs typeface="Courier New" panose="02070309020205020404" pitchFamily="49" charset="0"/>
              </a:rPr>
              <a:t>String </a:t>
            </a:r>
            <a:r>
              <a:rPr lang="en-US" dirty="0" err="1">
                <a:latin typeface="Courier New" panose="02070309020205020404" pitchFamily="49" charset="0"/>
                <a:cs typeface="Courier New" panose="02070309020205020404" pitchFamily="49" charset="0"/>
              </a:rPr>
              <a:t>bestProvider</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locationManager.getBestProvider</a:t>
            </a:r>
            <a:r>
              <a:rPr lang="en-US" dirty="0">
                <a:latin typeface="Courier New" panose="02070309020205020404" pitchFamily="49" charset="0"/>
                <a:cs typeface="Courier New" panose="02070309020205020404" pitchFamily="49" charset="0"/>
              </a:rPr>
              <a:t>(criteria, true);</a:t>
            </a:r>
          </a:p>
        </p:txBody>
      </p:sp>
    </p:spTree>
    <p:extLst>
      <p:ext uri="{BB962C8B-B14F-4D97-AF65-F5344CB8AC3E}">
        <p14:creationId xmlns:p14="http://schemas.microsoft.com/office/powerpoint/2010/main" val="4658995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Determining the Location of the Device</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sz="1400" dirty="0" smtClean="0">
              <a:latin typeface="Courier New" panose="02070309020205020404" pitchFamily="49" charset="0"/>
              <a:cs typeface="Courier New" panose="02070309020205020404" pitchFamily="49" charset="0"/>
            </a:endParaRPr>
          </a:p>
          <a:p>
            <a:pPr marL="762000" lvl="2" indent="0">
              <a:buNone/>
            </a:pPr>
            <a:endParaRPr lang="en-US" sz="1400" dirty="0">
              <a:latin typeface="Courier New" panose="02070309020205020404" pitchFamily="49" charset="0"/>
              <a:cs typeface="Courier New" panose="02070309020205020404" pitchFamily="49" charset="0"/>
            </a:endParaRPr>
          </a:p>
          <a:p>
            <a:pPr marL="762000" lvl="2" indent="0">
              <a:buNone/>
            </a:pPr>
            <a:endParaRPr lang="en-US" sz="1400" dirty="0" smtClean="0">
              <a:latin typeface="Courier New" panose="02070309020205020404" pitchFamily="49" charset="0"/>
              <a:cs typeface="Courier New" panose="02070309020205020404" pitchFamily="49" charset="0"/>
            </a:endParaRPr>
          </a:p>
          <a:p>
            <a:pPr marL="762000" lvl="2" indent="0">
              <a:buNone/>
            </a:pPr>
            <a:r>
              <a:rPr lang="en-US" sz="1400" dirty="0" smtClean="0">
                <a:latin typeface="Courier New" panose="02070309020205020404" pitchFamily="49" charset="0"/>
                <a:cs typeface="Courier New" panose="02070309020205020404" pitchFamily="49" charset="0"/>
              </a:rPr>
              <a:t>public </a:t>
            </a:r>
            <a:r>
              <a:rPr lang="en-US" sz="1400" dirty="0">
                <a:latin typeface="Courier New" panose="02070309020205020404" pitchFamily="49" charset="0"/>
                <a:cs typeface="Courier New" panose="02070309020205020404" pitchFamily="49" charset="0"/>
              </a:rPr>
              <a:t>void </a:t>
            </a:r>
            <a:r>
              <a:rPr lang="en-US" sz="1400" dirty="0" err="1">
                <a:latin typeface="Courier New" panose="02070309020205020404" pitchFamily="49" charset="0"/>
                <a:cs typeface="Courier New" panose="02070309020205020404" pitchFamily="49" charset="0"/>
              </a:rPr>
              <a:t>onLocationChanged</a:t>
            </a:r>
            <a:r>
              <a:rPr lang="en-US" sz="1400" dirty="0">
                <a:latin typeface="Courier New" panose="02070309020205020404" pitchFamily="49" charset="0"/>
                <a:cs typeface="Courier New" panose="02070309020205020404" pitchFamily="49" charset="0"/>
              </a:rPr>
              <a:t>(Location location) {</a:t>
            </a:r>
          </a:p>
          <a:p>
            <a:pPr marL="762000" lvl="2" indent="0">
              <a:buNone/>
            </a:pPr>
            <a:r>
              <a:rPr lang="en-US" sz="1400" dirty="0">
                <a:latin typeface="Courier New" panose="02070309020205020404" pitchFamily="49" charset="0"/>
                <a:cs typeface="Courier New" panose="02070309020205020404" pitchFamily="49" charset="0"/>
              </a:rPr>
              <a:t>    String </a:t>
            </a:r>
            <a:r>
              <a:rPr lang="en-US" sz="1400" dirty="0" err="1">
                <a:latin typeface="Courier New" panose="02070309020205020404" pitchFamily="49" charset="0"/>
                <a:cs typeface="Courier New" panose="02070309020205020404" pitchFamily="49" charset="0"/>
              </a:rPr>
              <a:t>locInfo</a:t>
            </a:r>
            <a:r>
              <a:rPr lang="en-US" sz="1400" dirty="0">
                <a:latin typeface="Courier New" panose="02070309020205020404" pitchFamily="49" charset="0"/>
                <a:cs typeface="Courier New" panose="02070309020205020404" pitchFamily="49" charset="0"/>
              </a:rPr>
              <a:t> = String.</a:t>
            </a:r>
          </a:p>
          <a:p>
            <a:pPr marL="762000" lvl="2" indent="0">
              <a:buNone/>
            </a:pPr>
            <a:r>
              <a:rPr lang="en-US" sz="1400" dirty="0">
                <a:latin typeface="Courier New" panose="02070309020205020404" pitchFamily="49" charset="0"/>
                <a:cs typeface="Courier New" panose="02070309020205020404" pitchFamily="49" charset="0"/>
              </a:rPr>
              <a:t>        format("Current </a:t>
            </a:r>
            <a:r>
              <a:rPr lang="en-US" sz="1400" dirty="0" err="1">
                <a:latin typeface="Courier New" panose="02070309020205020404" pitchFamily="49" charset="0"/>
                <a:cs typeface="Courier New" panose="02070309020205020404" pitchFamily="49" charset="0"/>
              </a:rPr>
              <a:t>loc</a:t>
            </a:r>
            <a:r>
              <a:rPr lang="en-US" sz="1400" dirty="0">
                <a:latin typeface="Courier New" panose="02070309020205020404" pitchFamily="49" charset="0"/>
                <a:cs typeface="Courier New" panose="02070309020205020404" pitchFamily="49" charset="0"/>
              </a:rPr>
              <a:t> = (%f, %f) @ (%f meters up)",</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location.getLatitude</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location.getLongitude</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location.getAltitude</a:t>
            </a:r>
            <a:r>
              <a:rPr lang="en-US" sz="1400" dirty="0">
                <a:latin typeface="Courier New" panose="02070309020205020404" pitchFamily="49" charset="0"/>
                <a:cs typeface="Courier New" panose="02070309020205020404" pitchFamily="49" charset="0"/>
              </a:rPr>
              <a:t>() );</a:t>
            </a:r>
          </a:p>
          <a:p>
            <a:pPr marL="762000" lvl="2" indent="0">
              <a:buNone/>
            </a:pPr>
            <a:r>
              <a:rPr lang="en-US" sz="1400" dirty="0">
                <a:latin typeface="Courier New" panose="02070309020205020404" pitchFamily="49" charset="0"/>
                <a:cs typeface="Courier New" panose="02070309020205020404" pitchFamily="49" charset="0"/>
              </a:rPr>
              <a:t>    if (</a:t>
            </a:r>
            <a:r>
              <a:rPr lang="en-US" sz="1400" dirty="0" err="1">
                <a:latin typeface="Courier New" panose="02070309020205020404" pitchFamily="49" charset="0"/>
                <a:cs typeface="Courier New" panose="02070309020205020404" pitchFamily="49" charset="0"/>
              </a:rPr>
              <a:t>lastLocation</a:t>
            </a:r>
            <a:r>
              <a:rPr lang="en-US" sz="1400" dirty="0">
                <a:latin typeface="Courier New" panose="02070309020205020404" pitchFamily="49" charset="0"/>
                <a:cs typeface="Courier New" panose="02070309020205020404" pitchFamily="49" charset="0"/>
              </a:rPr>
              <a:t> != null) {</a:t>
            </a:r>
          </a:p>
          <a:p>
            <a:pPr marL="762000" lvl="2" indent="0">
              <a:buNone/>
            </a:pPr>
            <a:r>
              <a:rPr lang="en-US" sz="1400" dirty="0">
                <a:latin typeface="Courier New" panose="02070309020205020404" pitchFamily="49" charset="0"/>
                <a:cs typeface="Courier New" panose="02070309020205020404" pitchFamily="49" charset="0"/>
              </a:rPr>
              <a:t>        float distance = </a:t>
            </a:r>
            <a:r>
              <a:rPr lang="en-US" sz="1400" dirty="0" err="1">
                <a:latin typeface="Courier New" panose="02070309020205020404" pitchFamily="49" charset="0"/>
                <a:cs typeface="Courier New" panose="02070309020205020404" pitchFamily="49" charset="0"/>
              </a:rPr>
              <a:t>location.distanceTo</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lastLocation</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locInfo</a:t>
            </a:r>
            <a:r>
              <a:rPr lang="en-US" sz="1400" dirty="0">
                <a:latin typeface="Courier New" panose="02070309020205020404" pitchFamily="49" charset="0"/>
                <a:cs typeface="Courier New" panose="02070309020205020404" pitchFamily="49" charset="0"/>
              </a:rPr>
              <a:t> += String.</a:t>
            </a:r>
          </a:p>
          <a:p>
            <a:pPr marL="762000" lvl="2" indent="0">
              <a:buNone/>
            </a:pPr>
            <a:r>
              <a:rPr lang="en-US" sz="1400" dirty="0">
                <a:latin typeface="Courier New" panose="02070309020205020404" pitchFamily="49" charset="0"/>
                <a:cs typeface="Courier New" panose="02070309020205020404" pitchFamily="49" charset="0"/>
              </a:rPr>
              <a:t>            format("\n Distance from last = %f meters", distance);</a:t>
            </a:r>
          </a:p>
          <a:p>
            <a:pPr marL="762000" lvl="2" indent="0">
              <a:buNone/>
            </a:pPr>
            <a:r>
              <a:rPr lang="en-US" sz="1400" dirty="0">
                <a:latin typeface="Courier New" panose="02070309020205020404" pitchFamily="49" charset="0"/>
                <a:cs typeface="Courier New" panose="02070309020205020404" pitchFamily="49" charset="0"/>
              </a:rPr>
              <a:t>    }</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lastLocation</a:t>
            </a:r>
            <a:r>
              <a:rPr lang="en-US" sz="1400" dirty="0">
                <a:latin typeface="Courier New" panose="02070309020205020404" pitchFamily="49" charset="0"/>
                <a:cs typeface="Courier New" panose="02070309020205020404" pitchFamily="49" charset="0"/>
              </a:rPr>
              <a:t> = location;</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status.setText</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locInfo</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954006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Locating Your Emulator</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The Android emulator can simulate location services, but as you would expect, it does not have any “underlying hardware” to get a real satellite </a:t>
            </a:r>
            <a:r>
              <a:rPr lang="en-US" sz="2000" dirty="0" smtClean="0"/>
              <a:t>fix.</a:t>
            </a:r>
          </a:p>
          <a:p>
            <a:r>
              <a:rPr lang="en-US" sz="2000" dirty="0" smtClean="0"/>
              <a:t>The </a:t>
            </a:r>
            <a:r>
              <a:rPr lang="en-US" sz="2000" dirty="0"/>
              <a:t>Android SDK provides a means to simulate location data with the use of a single location point, GPX file, or KML </a:t>
            </a:r>
            <a:r>
              <a:rPr lang="en-US" sz="2000" dirty="0" smtClean="0"/>
              <a:t>file.</a:t>
            </a:r>
          </a:p>
          <a:p>
            <a:r>
              <a:rPr lang="en-US" sz="2000" dirty="0" smtClean="0"/>
              <a:t>This </a:t>
            </a:r>
            <a:r>
              <a:rPr lang="en-US" sz="2000" dirty="0"/>
              <a:t>works only with the emulator, not the physical device, but it can be useful for testing your location-based </a:t>
            </a:r>
            <a:r>
              <a:rPr lang="en-US" sz="2000" dirty="0" smtClean="0"/>
              <a:t>application.</a:t>
            </a:r>
            <a:endParaRPr lang="en-US" sz="2000"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Geocoding Locations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Determining latitude and longitude is useful for precise location, tracking, and </a:t>
            </a:r>
            <a:r>
              <a:rPr lang="en-US" sz="2000" dirty="0" smtClean="0"/>
              <a:t>measurements.</a:t>
            </a:r>
          </a:p>
          <a:p>
            <a:pPr lvl="1"/>
            <a:r>
              <a:rPr lang="en-US" sz="2000" dirty="0" smtClean="0"/>
              <a:t>However</a:t>
            </a:r>
            <a:r>
              <a:rPr lang="en-US" sz="2000" dirty="0"/>
              <a:t>, this data is not usually descriptive to </a:t>
            </a:r>
            <a:r>
              <a:rPr lang="en-US" sz="2000" dirty="0" smtClean="0"/>
              <a:t>users.</a:t>
            </a:r>
          </a:p>
          <a:p>
            <a:r>
              <a:rPr lang="en-US" sz="2000" dirty="0" smtClean="0"/>
              <a:t>The </a:t>
            </a:r>
            <a:r>
              <a:rPr lang="en-US" sz="2000" dirty="0"/>
              <a:t>Android SDK provides some helper methods to turn raw location data into addresses and descriptive place </a:t>
            </a:r>
            <a:r>
              <a:rPr lang="en-US" sz="2000" dirty="0" smtClean="0"/>
              <a:t>names.</a:t>
            </a:r>
          </a:p>
          <a:p>
            <a:r>
              <a:rPr lang="en-US" sz="2000" dirty="0" smtClean="0"/>
              <a:t>These </a:t>
            </a:r>
            <a:r>
              <a:rPr lang="en-US" sz="2000" dirty="0"/>
              <a:t>methods can also work in reverse, turning place names or addresses into raw location coordinates, which is referred to as reverse </a:t>
            </a:r>
            <a:r>
              <a:rPr lang="en-US" sz="2000" dirty="0" smtClean="0"/>
              <a:t>geocoding.</a:t>
            </a:r>
            <a:endParaRPr lang="en-US" sz="2000"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Geocoding Locations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sz="1400" dirty="0" smtClean="0">
              <a:latin typeface="Courier New" panose="02070309020205020404" pitchFamily="49" charset="0"/>
              <a:cs typeface="Courier New" panose="02070309020205020404" pitchFamily="49" charset="0"/>
            </a:endParaRPr>
          </a:p>
          <a:p>
            <a:pPr marL="762000" lvl="2" indent="0">
              <a:buNone/>
            </a:pPr>
            <a:endParaRPr lang="en-US" sz="1400" dirty="0">
              <a:latin typeface="Courier New" panose="02070309020205020404" pitchFamily="49" charset="0"/>
              <a:cs typeface="Courier New" panose="02070309020205020404" pitchFamily="49" charset="0"/>
            </a:endParaRPr>
          </a:p>
          <a:p>
            <a:pPr marL="762000" lvl="2" indent="0">
              <a:buNone/>
            </a:pPr>
            <a:r>
              <a:rPr lang="en-US" sz="1400" dirty="0" smtClean="0">
                <a:latin typeface="Courier New" panose="02070309020205020404" pitchFamily="49" charset="0"/>
                <a:cs typeface="Courier New" panose="02070309020205020404" pitchFamily="49" charset="0"/>
              </a:rPr>
              <a:t>if </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Geocoder.isPresent</a:t>
            </a:r>
            <a:r>
              <a:rPr lang="en-US" sz="1400" dirty="0">
                <a:latin typeface="Courier New" panose="02070309020205020404" pitchFamily="49" charset="0"/>
                <a:cs typeface="Courier New" panose="02070309020205020404" pitchFamily="49" charset="0"/>
              </a:rPr>
              <a:t>()) {</a:t>
            </a:r>
          </a:p>
          <a:p>
            <a:pPr marL="762000" lvl="2" indent="0">
              <a:buNone/>
            </a:pPr>
            <a:r>
              <a:rPr lang="en-US" sz="1400" dirty="0">
                <a:latin typeface="Courier New" panose="02070309020205020404" pitchFamily="49" charset="0"/>
                <a:cs typeface="Courier New" panose="02070309020205020404" pitchFamily="49" charset="0"/>
              </a:rPr>
              <a:t>    Geocoder coder = new Geocoder(this);</a:t>
            </a:r>
          </a:p>
          <a:p>
            <a:pPr marL="762000" lvl="2" indent="0">
              <a:buNone/>
            </a:pPr>
            <a:r>
              <a:rPr lang="en-US" sz="1400" dirty="0">
                <a:latin typeface="Courier New" panose="02070309020205020404" pitchFamily="49" charset="0"/>
                <a:cs typeface="Courier New" panose="02070309020205020404" pitchFamily="49" charset="0"/>
              </a:rPr>
              <a:t>    try {</a:t>
            </a:r>
          </a:p>
          <a:p>
            <a:pPr marL="762000" lvl="2" indent="0">
              <a:buNone/>
            </a:pPr>
            <a:r>
              <a:rPr lang="en-US" sz="1400" dirty="0">
                <a:latin typeface="Courier New" panose="02070309020205020404" pitchFamily="49" charset="0"/>
                <a:cs typeface="Courier New" panose="02070309020205020404" pitchFamily="49" charset="0"/>
              </a:rPr>
              <a:t>        List&lt;Address&gt; addresses = </a:t>
            </a:r>
            <a:r>
              <a:rPr lang="en-US" sz="1400" dirty="0" err="1">
                <a:latin typeface="Courier New" panose="02070309020205020404" pitchFamily="49" charset="0"/>
                <a:cs typeface="Courier New" panose="02070309020205020404" pitchFamily="49" charset="0"/>
              </a:rPr>
              <a:t>coder.getFromLocation</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location.getLatitude</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location.getLongitude</a:t>
            </a:r>
            <a:r>
              <a:rPr lang="en-US" sz="1400" dirty="0">
                <a:latin typeface="Courier New" panose="02070309020205020404" pitchFamily="49" charset="0"/>
                <a:cs typeface="Courier New" panose="02070309020205020404" pitchFamily="49" charset="0"/>
              </a:rPr>
              <a:t>(), 3);</a:t>
            </a:r>
          </a:p>
          <a:p>
            <a:pPr marL="762000" lvl="2" indent="0">
              <a:buNone/>
            </a:pPr>
            <a:r>
              <a:rPr lang="en-US" sz="1400" dirty="0">
                <a:latin typeface="Courier New" panose="02070309020205020404" pitchFamily="49" charset="0"/>
                <a:cs typeface="Courier New" panose="02070309020205020404" pitchFamily="49" charset="0"/>
              </a:rPr>
              <a:t>        if (addresses != null) {</a:t>
            </a:r>
          </a:p>
          <a:p>
            <a:pPr marL="762000" lvl="2" indent="0">
              <a:buNone/>
            </a:pPr>
            <a:r>
              <a:rPr lang="en-US" sz="1400" dirty="0">
                <a:latin typeface="Courier New" panose="02070309020205020404" pitchFamily="49" charset="0"/>
                <a:cs typeface="Courier New" panose="02070309020205020404" pitchFamily="49" charset="0"/>
              </a:rPr>
              <a:t>            for (Address </a:t>
            </a:r>
            <a:r>
              <a:rPr lang="en-US" sz="1400" dirty="0" err="1">
                <a:latin typeface="Courier New" panose="02070309020205020404" pitchFamily="49" charset="0"/>
                <a:cs typeface="Courier New" panose="02070309020205020404" pitchFamily="49" charset="0"/>
              </a:rPr>
              <a:t>namedLoc</a:t>
            </a:r>
            <a:r>
              <a:rPr lang="en-US" sz="1400" dirty="0">
                <a:latin typeface="Courier New" panose="02070309020205020404" pitchFamily="49" charset="0"/>
                <a:cs typeface="Courier New" panose="02070309020205020404" pitchFamily="49" charset="0"/>
              </a:rPr>
              <a:t> : addresses) {</a:t>
            </a:r>
          </a:p>
          <a:p>
            <a:pPr marL="762000" lvl="2" indent="0">
              <a:buNone/>
            </a:pPr>
            <a:r>
              <a:rPr lang="en-US" sz="1400" dirty="0">
                <a:latin typeface="Courier New" panose="02070309020205020404" pitchFamily="49" charset="0"/>
                <a:cs typeface="Courier New" panose="02070309020205020404" pitchFamily="49" charset="0"/>
              </a:rPr>
              <a:t>                String </a:t>
            </a:r>
            <a:r>
              <a:rPr lang="en-US" sz="1400" dirty="0" err="1">
                <a:latin typeface="Courier New" panose="02070309020205020404" pitchFamily="49" charset="0"/>
                <a:cs typeface="Courier New" panose="02070309020205020404" pitchFamily="49" charset="0"/>
              </a:rPr>
              <a:t>placeName</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namedLoc.getLocality</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String </a:t>
            </a:r>
            <a:r>
              <a:rPr lang="en-US" sz="1400" dirty="0" err="1">
                <a:latin typeface="Courier New" panose="02070309020205020404" pitchFamily="49" charset="0"/>
                <a:cs typeface="Courier New" panose="02070309020205020404" pitchFamily="49" charset="0"/>
              </a:rPr>
              <a:t>featureName</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namedLoc.getFeatureName</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String country = </a:t>
            </a:r>
            <a:r>
              <a:rPr lang="en-US" sz="1400" dirty="0" err="1">
                <a:latin typeface="Courier New" panose="02070309020205020404" pitchFamily="49" charset="0"/>
                <a:cs typeface="Courier New" panose="02070309020205020404" pitchFamily="49" charset="0"/>
              </a:rPr>
              <a:t>namedLoc.getCountryName</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String road = </a:t>
            </a:r>
            <a:r>
              <a:rPr lang="en-US" sz="1400" dirty="0" err="1">
                <a:latin typeface="Courier New" panose="02070309020205020404" pitchFamily="49" charset="0"/>
                <a:cs typeface="Courier New" panose="02070309020205020404" pitchFamily="49" charset="0"/>
              </a:rPr>
              <a:t>namedLoc.getThoroughfare</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locInfo.append</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String.format</a:t>
            </a:r>
            <a:r>
              <a:rPr lang="en-US" sz="1400" dirty="0">
                <a:latin typeface="Courier New" panose="02070309020205020404" pitchFamily="49" charset="0"/>
                <a:cs typeface="Courier New" panose="02070309020205020404" pitchFamily="49" charset="0"/>
              </a:rPr>
              <a:t>("[%s][%s][%s][%s]\n",</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placeName</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featureName</a:t>
            </a:r>
            <a:r>
              <a:rPr lang="en-US" sz="1400" dirty="0">
                <a:latin typeface="Courier New" panose="02070309020205020404" pitchFamily="49" charset="0"/>
                <a:cs typeface="Courier New" panose="02070309020205020404" pitchFamily="49" charset="0"/>
              </a:rPr>
              <a:t>, road, country</a:t>
            </a:r>
            <a:r>
              <a:rPr lang="en-US" sz="1400" dirty="0" smtClean="0">
                <a:latin typeface="Courier New" panose="02070309020205020404" pitchFamily="49" charset="0"/>
                <a:cs typeface="Courier New" panose="02070309020205020404" pitchFamily="49" charset="0"/>
              </a:rPr>
              <a:t>));</a:t>
            </a:r>
          </a:p>
          <a:p>
            <a:pPr marL="762000" lvl="2" indent="0">
              <a:buNone/>
            </a:pPr>
            <a:r>
              <a:rPr lang="en-US" sz="1800" dirty="0" smtClean="0"/>
              <a:t>….</a:t>
            </a:r>
            <a:endParaRPr lang="en-US" sz="1800" dirty="0"/>
          </a:p>
        </p:txBody>
      </p:sp>
    </p:spTree>
    <p:extLst>
      <p:ext uri="{BB962C8B-B14F-4D97-AF65-F5344CB8AC3E}">
        <p14:creationId xmlns:p14="http://schemas.microsoft.com/office/powerpoint/2010/main" val="20079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Geocoding Locations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dirty="0" smtClean="0"/>
          </a:p>
          <a:p>
            <a:pPr marL="762000" lvl="2" indent="0">
              <a:buNone/>
            </a:pPr>
            <a:endParaRPr lang="en-US" dirty="0"/>
          </a:p>
          <a:p>
            <a:pPr marL="762000" lvl="2" indent="0">
              <a:buNone/>
            </a:pPr>
            <a:r>
              <a:rPr lang="en-US" dirty="0" smtClean="0"/>
              <a:t>                </a:t>
            </a:r>
            <a:r>
              <a:rPr lang="en-US" dirty="0" smtClean="0"/>
              <a:t>….</a:t>
            </a:r>
          </a:p>
          <a:p>
            <a:pPr marL="762000" lvl="2" indent="0">
              <a:buNone/>
            </a:pPr>
            <a:r>
              <a:rPr lang="en-US" sz="1200" dirty="0">
                <a:latin typeface="Courier New" panose="02070309020205020404" pitchFamily="49" charset="0"/>
                <a:cs typeface="Courier New" panose="02070309020205020404" pitchFamily="49" charset="0"/>
              </a:rPr>
              <a:t> </a:t>
            </a:r>
            <a:r>
              <a:rPr lang="en-US" sz="1200" dirty="0" smtClean="0">
                <a:latin typeface="Courier New" panose="02070309020205020404" pitchFamily="49" charset="0"/>
                <a:cs typeface="Courier New" panose="02070309020205020404" pitchFamily="49" charset="0"/>
              </a:rPr>
              <a:t>               </a:t>
            </a:r>
            <a:r>
              <a:rPr lang="en-US" sz="1200" dirty="0" err="1" smtClean="0">
                <a:latin typeface="Courier New" panose="02070309020205020404" pitchFamily="49" charset="0"/>
                <a:cs typeface="Courier New" panose="02070309020205020404" pitchFamily="49" charset="0"/>
              </a:rPr>
              <a:t>int</a:t>
            </a:r>
            <a:r>
              <a:rPr lang="en-US" sz="1200" dirty="0" smtClean="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addIdx</a:t>
            </a:r>
            <a:r>
              <a:rPr lang="en-US" sz="1200" dirty="0">
                <a:latin typeface="Courier New" panose="02070309020205020404" pitchFamily="49" charset="0"/>
                <a:cs typeface="Courier New" panose="02070309020205020404" pitchFamily="49" charset="0"/>
              </a:rPr>
              <a:t> = </a:t>
            </a:r>
            <a:r>
              <a:rPr lang="en-US" sz="1200" dirty="0" err="1">
                <a:latin typeface="Courier New" panose="02070309020205020404" pitchFamily="49" charset="0"/>
                <a:cs typeface="Courier New" panose="02070309020205020404" pitchFamily="49" charset="0"/>
              </a:rPr>
              <a:t>namedLoc.getMaxAddressLineIndex</a:t>
            </a:r>
            <a:r>
              <a:rPr lang="en-US" sz="1200" dirty="0">
                <a:latin typeface="Courier New" panose="02070309020205020404" pitchFamily="49" charset="0"/>
                <a:cs typeface="Courier New" panose="02070309020205020404" pitchFamily="49" charset="0"/>
              </a:rPr>
              <a:t>();</a:t>
            </a:r>
          </a:p>
          <a:p>
            <a:pPr marL="762000" lvl="2" indent="0">
              <a:buNone/>
            </a:pPr>
            <a:r>
              <a:rPr lang="en-US" sz="1200" dirty="0">
                <a:latin typeface="Courier New" panose="02070309020205020404" pitchFamily="49" charset="0"/>
                <a:cs typeface="Courier New" panose="02070309020205020404" pitchFamily="49" charset="0"/>
              </a:rPr>
              <a:t>                for (</a:t>
            </a:r>
            <a:r>
              <a:rPr lang="en-US" sz="1200" dirty="0" err="1">
                <a:latin typeface="Courier New" panose="02070309020205020404" pitchFamily="49" charset="0"/>
                <a:cs typeface="Courier New" panose="02070309020205020404" pitchFamily="49" charset="0"/>
              </a:rPr>
              <a:t>int</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idx</a:t>
            </a:r>
            <a:r>
              <a:rPr lang="en-US" sz="1200" dirty="0">
                <a:latin typeface="Courier New" panose="02070309020205020404" pitchFamily="49" charset="0"/>
                <a:cs typeface="Courier New" panose="02070309020205020404" pitchFamily="49" charset="0"/>
              </a:rPr>
              <a:t> = 0; </a:t>
            </a:r>
            <a:r>
              <a:rPr lang="en-US" sz="1200" dirty="0" err="1">
                <a:latin typeface="Courier New" panose="02070309020205020404" pitchFamily="49" charset="0"/>
                <a:cs typeface="Courier New" panose="02070309020205020404" pitchFamily="49" charset="0"/>
              </a:rPr>
              <a:t>idx</a:t>
            </a:r>
            <a:r>
              <a:rPr lang="en-US" sz="1200" dirty="0">
                <a:latin typeface="Courier New" panose="02070309020205020404" pitchFamily="49" charset="0"/>
                <a:cs typeface="Courier New" panose="02070309020205020404" pitchFamily="49" charset="0"/>
              </a:rPr>
              <a:t> &lt;= </a:t>
            </a:r>
            <a:r>
              <a:rPr lang="en-US" sz="1200" dirty="0" err="1">
                <a:latin typeface="Courier New" panose="02070309020205020404" pitchFamily="49" charset="0"/>
                <a:cs typeface="Courier New" panose="02070309020205020404" pitchFamily="49" charset="0"/>
              </a:rPr>
              <a:t>addIdx</a:t>
            </a: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idx</a:t>
            </a:r>
            <a:r>
              <a:rPr lang="en-US" sz="1200" dirty="0">
                <a:latin typeface="Courier New" panose="02070309020205020404" pitchFamily="49" charset="0"/>
                <a:cs typeface="Courier New" panose="02070309020205020404" pitchFamily="49" charset="0"/>
              </a:rPr>
              <a:t>++) {</a:t>
            </a:r>
          </a:p>
          <a:p>
            <a:pPr marL="762000" lvl="2" indent="0">
              <a:buNone/>
            </a:pPr>
            <a:r>
              <a:rPr lang="en-US" sz="1200" dirty="0">
                <a:latin typeface="Courier New" panose="02070309020205020404" pitchFamily="49" charset="0"/>
                <a:cs typeface="Courier New" panose="02070309020205020404" pitchFamily="49" charset="0"/>
              </a:rPr>
              <a:t>                    String </a:t>
            </a:r>
            <a:r>
              <a:rPr lang="en-US" sz="1200" dirty="0" err="1">
                <a:latin typeface="Courier New" panose="02070309020205020404" pitchFamily="49" charset="0"/>
                <a:cs typeface="Courier New" panose="02070309020205020404" pitchFamily="49" charset="0"/>
              </a:rPr>
              <a:t>addLine</a:t>
            </a:r>
            <a:r>
              <a:rPr lang="en-US" sz="1200" dirty="0">
                <a:latin typeface="Courier New" panose="02070309020205020404" pitchFamily="49" charset="0"/>
                <a:cs typeface="Courier New" panose="02070309020205020404" pitchFamily="49" charset="0"/>
              </a:rPr>
              <a:t> = </a:t>
            </a:r>
            <a:r>
              <a:rPr lang="en-US" sz="1200" dirty="0" err="1">
                <a:latin typeface="Courier New" panose="02070309020205020404" pitchFamily="49" charset="0"/>
                <a:cs typeface="Courier New" panose="02070309020205020404" pitchFamily="49" charset="0"/>
              </a:rPr>
              <a:t>namedLoc.getAddressLine</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idx</a:t>
            </a:r>
            <a:r>
              <a:rPr lang="en-US" sz="1200" dirty="0">
                <a:latin typeface="Courier New" panose="02070309020205020404" pitchFamily="49" charset="0"/>
                <a:cs typeface="Courier New" panose="02070309020205020404" pitchFamily="49" charset="0"/>
              </a:rPr>
              <a:t>);</a:t>
            </a:r>
          </a:p>
          <a:p>
            <a:pPr marL="762000" lvl="2" indent="0">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locInfo.append</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String.format</a:t>
            </a:r>
            <a:r>
              <a:rPr lang="en-US" sz="1200" dirty="0">
                <a:latin typeface="Courier New" panose="02070309020205020404" pitchFamily="49" charset="0"/>
                <a:cs typeface="Courier New" panose="02070309020205020404" pitchFamily="49" charset="0"/>
              </a:rPr>
              <a:t>("Line %d: %s\n", </a:t>
            </a:r>
            <a:r>
              <a:rPr lang="en-US" sz="1200" dirty="0" err="1">
                <a:latin typeface="Courier New" panose="02070309020205020404" pitchFamily="49" charset="0"/>
                <a:cs typeface="Courier New" panose="02070309020205020404" pitchFamily="49" charset="0"/>
              </a:rPr>
              <a:t>idx</a:t>
            </a:r>
            <a:r>
              <a:rPr lang="en-US" sz="1200" dirty="0">
                <a:latin typeface="Courier New" panose="02070309020205020404" pitchFamily="49" charset="0"/>
                <a:cs typeface="Courier New" panose="02070309020205020404" pitchFamily="49" charset="0"/>
              </a:rPr>
              <a:t>,</a:t>
            </a:r>
          </a:p>
          <a:p>
            <a:pPr marL="762000" lvl="2" indent="0">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addLine</a:t>
            </a:r>
            <a:r>
              <a:rPr lang="en-US" sz="1200" dirty="0">
                <a:latin typeface="Courier New" panose="02070309020205020404" pitchFamily="49" charset="0"/>
                <a:cs typeface="Courier New" panose="02070309020205020404" pitchFamily="49" charset="0"/>
              </a:rPr>
              <a:t>));</a:t>
            </a:r>
          </a:p>
          <a:p>
            <a:pPr marL="762000" lvl="2" indent="0">
              <a:buNone/>
            </a:pPr>
            <a:r>
              <a:rPr lang="en-US" sz="1200" dirty="0">
                <a:latin typeface="Courier New" panose="02070309020205020404" pitchFamily="49" charset="0"/>
                <a:cs typeface="Courier New" panose="02070309020205020404" pitchFamily="49" charset="0"/>
              </a:rPr>
              <a:t>                }</a:t>
            </a:r>
          </a:p>
          <a:p>
            <a:pPr marL="762000" lvl="2" indent="0">
              <a:buNone/>
            </a:pPr>
            <a:r>
              <a:rPr lang="en-US" sz="1200" dirty="0">
                <a:latin typeface="Courier New" panose="02070309020205020404" pitchFamily="49" charset="0"/>
                <a:cs typeface="Courier New" panose="02070309020205020404" pitchFamily="49" charset="0"/>
              </a:rPr>
              <a:t>            }</a:t>
            </a:r>
          </a:p>
          <a:p>
            <a:pPr marL="762000" lvl="2" indent="0">
              <a:buNone/>
            </a:pPr>
            <a:r>
              <a:rPr lang="en-US" sz="1200" dirty="0">
                <a:latin typeface="Courier New" panose="02070309020205020404" pitchFamily="49" charset="0"/>
                <a:cs typeface="Courier New" panose="02070309020205020404" pitchFamily="49" charset="0"/>
              </a:rPr>
              <a:t>        }</a:t>
            </a:r>
          </a:p>
          <a:p>
            <a:pPr marL="762000" lvl="2" indent="0">
              <a:buNone/>
            </a:pPr>
            <a:r>
              <a:rPr lang="en-US" sz="1200" dirty="0">
                <a:latin typeface="Courier New" panose="02070309020205020404" pitchFamily="49" charset="0"/>
                <a:cs typeface="Courier New" panose="02070309020205020404" pitchFamily="49" charset="0"/>
              </a:rPr>
              <a:t>    } catch (</a:t>
            </a:r>
            <a:r>
              <a:rPr lang="en-US" sz="1200" dirty="0" err="1">
                <a:latin typeface="Courier New" panose="02070309020205020404" pitchFamily="49" charset="0"/>
                <a:cs typeface="Courier New" panose="02070309020205020404" pitchFamily="49" charset="0"/>
              </a:rPr>
              <a:t>IOException</a:t>
            </a:r>
            <a:r>
              <a:rPr lang="en-US" sz="1200" dirty="0">
                <a:latin typeface="Courier New" panose="02070309020205020404" pitchFamily="49" charset="0"/>
                <a:cs typeface="Courier New" panose="02070309020205020404" pitchFamily="49" charset="0"/>
              </a:rPr>
              <a:t> e) {</a:t>
            </a:r>
          </a:p>
          <a:p>
            <a:pPr marL="762000" lvl="2" indent="0">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Log.e</a:t>
            </a:r>
            <a:r>
              <a:rPr lang="en-US" sz="1200" dirty="0">
                <a:latin typeface="Courier New" panose="02070309020205020404" pitchFamily="49" charset="0"/>
                <a:cs typeface="Courier New" panose="02070309020205020404" pitchFamily="49" charset="0"/>
              </a:rPr>
              <a:t>("GPS", "Failed to get address", e);</a:t>
            </a:r>
          </a:p>
          <a:p>
            <a:pPr marL="762000" lvl="2" indent="0">
              <a:buNone/>
            </a:pPr>
            <a:r>
              <a:rPr lang="en-US" sz="1200" dirty="0">
                <a:latin typeface="Courier New" panose="02070309020205020404" pitchFamily="49" charset="0"/>
                <a:cs typeface="Courier New" panose="02070309020205020404" pitchFamily="49" charset="0"/>
              </a:rPr>
              <a:t>    }</a:t>
            </a:r>
          </a:p>
          <a:p>
            <a:pPr marL="762000" lvl="2" indent="0">
              <a:buNone/>
            </a:pPr>
            <a:r>
              <a:rPr lang="en-US" sz="1200" dirty="0">
                <a:latin typeface="Courier New" panose="02070309020205020404" pitchFamily="49" charset="0"/>
                <a:cs typeface="Courier New" panose="02070309020205020404" pitchFamily="49" charset="0"/>
              </a:rPr>
              <a:t>} else {</a:t>
            </a:r>
          </a:p>
          <a:p>
            <a:pPr marL="762000" lvl="2" indent="0">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Toast.makeText</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GPSActivity.this</a:t>
            </a:r>
            <a:r>
              <a:rPr lang="en-US" sz="1200" dirty="0">
                <a:latin typeface="Courier New" panose="02070309020205020404" pitchFamily="49" charset="0"/>
                <a:cs typeface="Courier New" panose="02070309020205020404" pitchFamily="49" charset="0"/>
              </a:rPr>
              <a:t>, "No geocoding available",</a:t>
            </a:r>
          </a:p>
          <a:p>
            <a:pPr marL="762000" lvl="2" indent="0">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Toast.LENGTH_LONG</a:t>
            </a:r>
            <a:r>
              <a:rPr lang="en-US" sz="1200" dirty="0">
                <a:latin typeface="Courier New" panose="02070309020205020404" pitchFamily="49" charset="0"/>
                <a:cs typeface="Courier New" panose="02070309020205020404" pitchFamily="49" charset="0"/>
              </a:rPr>
              <a:t>).show();</a:t>
            </a:r>
          </a:p>
          <a:p>
            <a:pPr marL="762000" lvl="2" indent="0">
              <a:buNone/>
            </a:pPr>
            <a:r>
              <a:rPr lang="en-US" sz="12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0079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Geocoding Locations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pic>
        <p:nvPicPr>
          <p:cNvPr id="3" name="Content Placeholder 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25193" y="1295400"/>
            <a:ext cx="2893614" cy="4830763"/>
          </a:xfrm>
        </p:spPr>
      </p:pic>
    </p:spTree>
    <p:extLst>
      <p:ext uri="{BB962C8B-B14F-4D97-AF65-F5344CB8AC3E}">
        <p14:creationId xmlns:p14="http://schemas.microsoft.com/office/powerpoint/2010/main" val="200795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Geocoding Locations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381000" lvl="1" indent="0">
              <a:buNone/>
            </a:pPr>
            <a:r>
              <a:rPr lang="en-US" sz="1400" dirty="0">
                <a:latin typeface="Courier New" panose="02070309020205020404" pitchFamily="49" charset="0"/>
                <a:cs typeface="Courier New" panose="02070309020205020404" pitchFamily="49" charset="0"/>
              </a:rPr>
              <a:t>public void </a:t>
            </a:r>
            <a:r>
              <a:rPr lang="en-US" sz="1400" dirty="0" err="1">
                <a:latin typeface="Courier New" panose="02070309020205020404" pitchFamily="49" charset="0"/>
                <a:cs typeface="Courier New" panose="02070309020205020404" pitchFamily="49" charset="0"/>
              </a:rPr>
              <a:t>onClick</a:t>
            </a:r>
            <a:r>
              <a:rPr lang="en-US" sz="1400" dirty="0">
                <a:latin typeface="Courier New" panose="02070309020205020404" pitchFamily="49" charset="0"/>
                <a:cs typeface="Courier New" panose="02070309020205020404" pitchFamily="49" charset="0"/>
              </a:rPr>
              <a:t>(View v) {</a:t>
            </a:r>
          </a:p>
          <a:p>
            <a:pPr marL="381000" lvl="1" indent="0">
              <a:buNone/>
            </a:pPr>
            <a:r>
              <a:rPr lang="en-US" sz="1400" dirty="0">
                <a:latin typeface="Courier New" panose="02070309020205020404" pitchFamily="49" charset="0"/>
                <a:cs typeface="Courier New" panose="02070309020205020404" pitchFamily="49" charset="0"/>
              </a:rPr>
              <a:t>    if (</a:t>
            </a:r>
            <a:r>
              <a:rPr lang="en-US" sz="1400" dirty="0" err="1">
                <a:latin typeface="Courier New" panose="02070309020205020404" pitchFamily="49" charset="0"/>
                <a:cs typeface="Courier New" panose="02070309020205020404" pitchFamily="49" charset="0"/>
              </a:rPr>
              <a:t>Geocoder.isPresent</a:t>
            </a:r>
            <a:r>
              <a:rPr lang="en-US" sz="1400" dirty="0">
                <a:latin typeface="Courier New" panose="02070309020205020404" pitchFamily="49" charset="0"/>
                <a:cs typeface="Courier New" panose="02070309020205020404" pitchFamily="49" charset="0"/>
              </a:rPr>
              <a:t>()) {</a:t>
            </a:r>
          </a:p>
          <a:p>
            <a:pPr marL="381000" lvl="1" indent="0">
              <a:buNone/>
            </a:pPr>
            <a:r>
              <a:rPr lang="en-US" sz="1400" dirty="0">
                <a:latin typeface="Courier New" panose="02070309020205020404" pitchFamily="49" charset="0"/>
                <a:cs typeface="Courier New" panose="02070309020205020404" pitchFamily="49" charset="0"/>
              </a:rPr>
              <a:t>        String </a:t>
            </a:r>
            <a:r>
              <a:rPr lang="en-US" sz="1400" dirty="0" err="1">
                <a:latin typeface="Courier New" panose="02070309020205020404" pitchFamily="49" charset="0"/>
                <a:cs typeface="Courier New" panose="02070309020205020404" pitchFamily="49" charset="0"/>
              </a:rPr>
              <a:t>placeName</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name.getText</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toString</a:t>
            </a:r>
            <a:r>
              <a:rPr lang="en-US" sz="1400" dirty="0">
                <a:latin typeface="Courier New" panose="02070309020205020404" pitchFamily="49" charset="0"/>
                <a:cs typeface="Courier New" panose="02070309020205020404" pitchFamily="49" charset="0"/>
              </a:rPr>
              <a:t>();</a:t>
            </a:r>
          </a:p>
          <a:p>
            <a:pPr marL="381000" lvl="1" indent="0">
              <a:buNone/>
            </a:pPr>
            <a:r>
              <a:rPr lang="en-US" sz="1400" dirty="0">
                <a:latin typeface="Courier New" panose="02070309020205020404" pitchFamily="49" charset="0"/>
                <a:cs typeface="Courier New" panose="02070309020205020404" pitchFamily="49" charset="0"/>
              </a:rPr>
              <a:t> </a:t>
            </a:r>
          </a:p>
          <a:p>
            <a:pPr marL="381000" lvl="1" indent="0">
              <a:buNone/>
            </a:pPr>
            <a:r>
              <a:rPr lang="en-US" sz="1400" dirty="0">
                <a:latin typeface="Courier New" panose="02070309020205020404" pitchFamily="49" charset="0"/>
                <a:cs typeface="Courier New" panose="02070309020205020404" pitchFamily="49" charset="0"/>
              </a:rPr>
              <a:t>        try {</a:t>
            </a:r>
          </a:p>
          <a:p>
            <a:pPr marL="381000" lvl="1" indent="0">
              <a:buNone/>
            </a:pPr>
            <a:r>
              <a:rPr lang="en-US" sz="1400" dirty="0">
                <a:latin typeface="Courier New" panose="02070309020205020404" pitchFamily="49" charset="0"/>
                <a:cs typeface="Courier New" panose="02070309020205020404" pitchFamily="49" charset="0"/>
              </a:rPr>
              <a:t>            // coder initialized elsewhere</a:t>
            </a:r>
          </a:p>
          <a:p>
            <a:pPr marL="381000" lvl="1" indent="0">
              <a:buNone/>
            </a:pPr>
            <a:r>
              <a:rPr lang="en-US" sz="1400" dirty="0">
                <a:latin typeface="Courier New" panose="02070309020205020404" pitchFamily="49" charset="0"/>
                <a:cs typeface="Courier New" panose="02070309020205020404" pitchFamily="49" charset="0"/>
              </a:rPr>
              <a:t>            List&lt;Address&gt; </a:t>
            </a:r>
            <a:r>
              <a:rPr lang="en-US" sz="1400" dirty="0" err="1">
                <a:latin typeface="Courier New" panose="02070309020205020404" pitchFamily="49" charset="0"/>
                <a:cs typeface="Courier New" panose="02070309020205020404" pitchFamily="49" charset="0"/>
              </a:rPr>
              <a:t>geocodeResults</a:t>
            </a:r>
            <a:r>
              <a:rPr lang="en-US" sz="1400" dirty="0">
                <a:latin typeface="Courier New" panose="02070309020205020404" pitchFamily="49" charset="0"/>
                <a:cs typeface="Courier New" panose="02070309020205020404" pitchFamily="49" charset="0"/>
              </a:rPr>
              <a:t> = coder</a:t>
            </a:r>
          </a:p>
          <a:p>
            <a:pPr marL="381000" lvl="1"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getFromLocationName</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placeName</a:t>
            </a:r>
            <a:r>
              <a:rPr lang="en-US" sz="1400" dirty="0">
                <a:latin typeface="Courier New" panose="02070309020205020404" pitchFamily="49" charset="0"/>
                <a:cs typeface="Courier New" panose="02070309020205020404" pitchFamily="49" charset="0"/>
              </a:rPr>
              <a:t>, 3);</a:t>
            </a:r>
          </a:p>
          <a:p>
            <a:pPr marL="381000" lvl="1" indent="0">
              <a:buNone/>
            </a:pPr>
            <a:r>
              <a:rPr lang="en-US" sz="1400" dirty="0">
                <a:latin typeface="Courier New" panose="02070309020205020404" pitchFamily="49" charset="0"/>
                <a:cs typeface="Courier New" panose="02070309020205020404" pitchFamily="49" charset="0"/>
              </a:rPr>
              <a:t> </a:t>
            </a:r>
          </a:p>
          <a:p>
            <a:pPr marL="381000" lvl="1"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StringBuilder</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locInfo</a:t>
            </a:r>
            <a:r>
              <a:rPr lang="en-US" sz="1400" dirty="0">
                <a:latin typeface="Courier New" panose="02070309020205020404" pitchFamily="49" charset="0"/>
                <a:cs typeface="Courier New" panose="02070309020205020404" pitchFamily="49" charset="0"/>
              </a:rPr>
              <a:t> = new </a:t>
            </a:r>
            <a:r>
              <a:rPr lang="en-US" sz="1400" dirty="0" err="1">
                <a:latin typeface="Courier New" panose="02070309020205020404" pitchFamily="49" charset="0"/>
                <a:cs typeface="Courier New" panose="02070309020205020404" pitchFamily="49" charset="0"/>
              </a:rPr>
              <a:t>StringBuilder</a:t>
            </a:r>
            <a:r>
              <a:rPr lang="en-US" sz="1400" dirty="0">
                <a:latin typeface="Courier New" panose="02070309020205020404" pitchFamily="49" charset="0"/>
                <a:cs typeface="Courier New" panose="02070309020205020404" pitchFamily="49" charset="0"/>
              </a:rPr>
              <a:t>("Results:\n");</a:t>
            </a:r>
          </a:p>
          <a:p>
            <a:pPr marL="381000" lvl="1" indent="0">
              <a:buNone/>
            </a:pPr>
            <a:r>
              <a:rPr lang="en-US" sz="1400" dirty="0">
                <a:latin typeface="Courier New" panose="02070309020205020404" pitchFamily="49" charset="0"/>
                <a:cs typeface="Courier New" panose="02070309020205020404" pitchFamily="49" charset="0"/>
              </a:rPr>
              <a:t>            double </a:t>
            </a:r>
            <a:r>
              <a:rPr lang="en-US" sz="1400" dirty="0" err="1">
                <a:latin typeface="Courier New" panose="02070309020205020404" pitchFamily="49" charset="0"/>
                <a:cs typeface="Courier New" panose="02070309020205020404" pitchFamily="49" charset="0"/>
              </a:rPr>
              <a:t>lat</a:t>
            </a:r>
            <a:r>
              <a:rPr lang="en-US" sz="1400" dirty="0">
                <a:latin typeface="Courier New" panose="02070309020205020404" pitchFamily="49" charset="0"/>
                <a:cs typeface="Courier New" panose="02070309020205020404" pitchFamily="49" charset="0"/>
              </a:rPr>
              <a:t> = 0f;</a:t>
            </a:r>
          </a:p>
          <a:p>
            <a:pPr marL="381000" lvl="1" indent="0">
              <a:buNone/>
            </a:pPr>
            <a:r>
              <a:rPr lang="en-US" sz="1400" dirty="0">
                <a:latin typeface="Courier New" panose="02070309020205020404" pitchFamily="49" charset="0"/>
                <a:cs typeface="Courier New" panose="02070309020205020404" pitchFamily="49" charset="0"/>
              </a:rPr>
              <a:t>            double </a:t>
            </a:r>
            <a:r>
              <a:rPr lang="en-US" sz="1400" dirty="0" err="1">
                <a:latin typeface="Courier New" panose="02070309020205020404" pitchFamily="49" charset="0"/>
                <a:cs typeface="Courier New" panose="02070309020205020404" pitchFamily="49" charset="0"/>
              </a:rPr>
              <a:t>lon</a:t>
            </a:r>
            <a:r>
              <a:rPr lang="en-US" sz="1400" dirty="0">
                <a:latin typeface="Courier New" panose="02070309020205020404" pitchFamily="49" charset="0"/>
                <a:cs typeface="Courier New" panose="02070309020205020404" pitchFamily="49" charset="0"/>
              </a:rPr>
              <a:t> = 0f;</a:t>
            </a:r>
          </a:p>
          <a:p>
            <a:pPr marL="381000" lvl="1" indent="0">
              <a:buNone/>
            </a:pPr>
            <a:r>
              <a:rPr lang="en-US" dirty="0">
                <a:latin typeface="Courier New" panose="02070309020205020404" pitchFamily="49" charset="0"/>
                <a:cs typeface="Courier New" panose="02070309020205020404" pitchFamily="49" charset="0"/>
              </a:rPr>
              <a:t> </a:t>
            </a:r>
          </a:p>
          <a:p>
            <a:pPr marL="381000" lvl="1" indent="0">
              <a:buNone/>
            </a:pPr>
            <a:r>
              <a:rPr lang="en-US" dirty="0" smtClean="0"/>
              <a:t>….</a:t>
            </a:r>
            <a:endParaRPr lang="en-US" dirty="0"/>
          </a:p>
        </p:txBody>
      </p:sp>
    </p:spTree>
    <p:extLst>
      <p:ext uri="{BB962C8B-B14F-4D97-AF65-F5344CB8AC3E}">
        <p14:creationId xmlns:p14="http://schemas.microsoft.com/office/powerpoint/2010/main" val="200795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Geocoding Locations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r>
              <a:rPr lang="en-US" dirty="0" smtClean="0"/>
              <a:t>….</a:t>
            </a:r>
          </a:p>
          <a:p>
            <a:pPr marL="762000" lvl="2" indent="0">
              <a:buNone/>
            </a:pPr>
            <a:r>
              <a:rPr lang="en-US" sz="1400" dirty="0" smtClean="0">
                <a:latin typeface="Courier New" panose="02070309020205020404" pitchFamily="49" charset="0"/>
                <a:cs typeface="Courier New" panose="02070309020205020404" pitchFamily="49" charset="0"/>
              </a:rPr>
              <a:t>            for </a:t>
            </a:r>
            <a:r>
              <a:rPr lang="en-US" sz="1400" dirty="0">
                <a:latin typeface="Courier New" panose="02070309020205020404" pitchFamily="49" charset="0"/>
                <a:cs typeface="Courier New" panose="02070309020205020404" pitchFamily="49" charset="0"/>
              </a:rPr>
              <a:t>(Address </a:t>
            </a:r>
            <a:r>
              <a:rPr lang="en-US" sz="1400" dirty="0" err="1">
                <a:latin typeface="Courier New" panose="02070309020205020404" pitchFamily="49" charset="0"/>
                <a:cs typeface="Courier New" panose="02070309020205020404" pitchFamily="49" charset="0"/>
              </a:rPr>
              <a:t>loc</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geocodeResults</a:t>
            </a:r>
            <a:r>
              <a:rPr lang="en-US" sz="1400" dirty="0">
                <a:latin typeface="Courier New" panose="02070309020205020404" pitchFamily="49" charset="0"/>
                <a:cs typeface="Courier New" panose="02070309020205020404" pitchFamily="49" charset="0"/>
              </a:rPr>
              <a:t>) {</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lat</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loc.getLatitude</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lon</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loc.getLongitude</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locInfo.append</a:t>
            </a:r>
            <a:r>
              <a:rPr lang="en-US" sz="1400" dirty="0">
                <a:latin typeface="Courier New" panose="02070309020205020404" pitchFamily="49" charset="0"/>
                <a:cs typeface="Courier New" panose="02070309020205020404" pitchFamily="49" charset="0"/>
              </a:rPr>
              <a:t>("Location: ").append(</a:t>
            </a:r>
            <a:r>
              <a:rPr lang="en-US" sz="1400" dirty="0" err="1">
                <a:latin typeface="Courier New" panose="02070309020205020404" pitchFamily="49" charset="0"/>
                <a:cs typeface="Courier New" panose="02070309020205020404" pitchFamily="49" charset="0"/>
              </a:rPr>
              <a:t>lat</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.append(", ").append(</a:t>
            </a:r>
            <a:r>
              <a:rPr lang="en-US" sz="1400" dirty="0" err="1">
                <a:latin typeface="Courier New" panose="02070309020205020404" pitchFamily="49" charset="0"/>
                <a:cs typeface="Courier New" panose="02070309020205020404" pitchFamily="49" charset="0"/>
              </a:rPr>
              <a:t>lon</a:t>
            </a:r>
            <a:r>
              <a:rPr lang="en-US" sz="1400" dirty="0">
                <a:latin typeface="Courier New" panose="02070309020205020404" pitchFamily="49" charset="0"/>
                <a:cs typeface="Courier New" panose="02070309020205020404" pitchFamily="49" charset="0"/>
              </a:rPr>
              <a:t>).append("\n");</a:t>
            </a:r>
          </a:p>
          <a:p>
            <a:pPr marL="762000" lvl="2" indent="0">
              <a:buNone/>
            </a:pPr>
            <a:r>
              <a:rPr lang="en-US" sz="1400" dirty="0">
                <a:latin typeface="Courier New" panose="02070309020205020404" pitchFamily="49" charset="0"/>
                <a:cs typeface="Courier New" panose="02070309020205020404" pitchFamily="49" charset="0"/>
              </a:rPr>
              <a:t>            }</a:t>
            </a:r>
          </a:p>
          <a:p>
            <a:pPr marL="762000" lvl="2" indent="0">
              <a:buNone/>
            </a:pPr>
            <a:r>
              <a:rPr lang="en-US" sz="1400" dirty="0">
                <a:latin typeface="Courier New" panose="02070309020205020404" pitchFamily="49" charset="0"/>
                <a:cs typeface="Courier New" panose="02070309020205020404" pitchFamily="49" charset="0"/>
              </a:rPr>
              <a:t> </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results.setText</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locInfo</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 catch (</a:t>
            </a:r>
            <a:r>
              <a:rPr lang="en-US" sz="1400" dirty="0" err="1">
                <a:latin typeface="Courier New" panose="02070309020205020404" pitchFamily="49" charset="0"/>
                <a:cs typeface="Courier New" panose="02070309020205020404" pitchFamily="49" charset="0"/>
              </a:rPr>
              <a:t>IOException</a:t>
            </a:r>
            <a:r>
              <a:rPr lang="en-US" sz="1400" dirty="0">
                <a:latin typeface="Courier New" panose="02070309020205020404" pitchFamily="49" charset="0"/>
                <a:cs typeface="Courier New" panose="02070309020205020404" pitchFamily="49" charset="0"/>
              </a:rPr>
              <a:t> e) {</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Log.e</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GeoAddress</a:t>
            </a:r>
            <a:r>
              <a:rPr lang="en-US" sz="1400" dirty="0">
                <a:latin typeface="Courier New" panose="02070309020205020404" pitchFamily="49" charset="0"/>
                <a:cs typeface="Courier New" panose="02070309020205020404" pitchFamily="49" charset="0"/>
              </a:rPr>
              <a:t>", "Failed to get location info", e);</a:t>
            </a:r>
          </a:p>
          <a:p>
            <a:pPr marL="762000" lvl="2" indent="0">
              <a:buNone/>
            </a:pPr>
            <a:r>
              <a:rPr lang="en-US" sz="1400" dirty="0">
                <a:latin typeface="Courier New" panose="02070309020205020404" pitchFamily="49" charset="0"/>
                <a:cs typeface="Courier New" panose="02070309020205020404" pitchFamily="49" charset="0"/>
              </a:rPr>
              <a:t>        }</a:t>
            </a:r>
          </a:p>
          <a:p>
            <a:pPr marL="762000" lvl="2" indent="0">
              <a:buNone/>
            </a:pPr>
            <a:r>
              <a:rPr lang="en-US" sz="1400" dirty="0">
                <a:latin typeface="Courier New" panose="02070309020205020404" pitchFamily="49" charset="0"/>
                <a:cs typeface="Courier New" panose="02070309020205020404" pitchFamily="49" charset="0"/>
              </a:rPr>
              <a:t>    } else {</a:t>
            </a:r>
          </a:p>
          <a:p>
            <a:pPr marL="762000" lvl="2"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Toast.makeText</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GeoAddressActivity.this</a:t>
            </a:r>
            <a:r>
              <a:rPr lang="en-US" sz="1400" dirty="0">
                <a:latin typeface="Courier New" panose="02070309020205020404" pitchFamily="49" charset="0"/>
                <a:cs typeface="Courier New" panose="02070309020205020404" pitchFamily="49" charset="0"/>
              </a:rPr>
              <a:t>,</a:t>
            </a:r>
          </a:p>
          <a:p>
            <a:pPr marL="762000" lvl="2" indent="0">
              <a:buNone/>
            </a:pPr>
            <a:r>
              <a:rPr lang="en-US" sz="1400" dirty="0">
                <a:latin typeface="Courier New" panose="02070309020205020404" pitchFamily="49" charset="0"/>
                <a:cs typeface="Courier New" panose="02070309020205020404" pitchFamily="49" charset="0"/>
              </a:rPr>
              <a:t>                "No geocoding available", </a:t>
            </a:r>
            <a:r>
              <a:rPr lang="en-US" sz="1400" dirty="0" err="1">
                <a:latin typeface="Courier New" panose="02070309020205020404" pitchFamily="49" charset="0"/>
                <a:cs typeface="Courier New" panose="02070309020205020404" pitchFamily="49" charset="0"/>
              </a:rPr>
              <a:t>Toast.LENGTH_LONG</a:t>
            </a:r>
            <a:r>
              <a:rPr lang="en-US" sz="1400" dirty="0">
                <a:latin typeface="Courier New" panose="02070309020205020404" pitchFamily="49" charset="0"/>
                <a:cs typeface="Courier New" panose="02070309020205020404" pitchFamily="49" charset="0"/>
              </a:rPr>
              <a:t>).show();</a:t>
            </a:r>
          </a:p>
          <a:p>
            <a:pPr marL="762000" lvl="2" indent="0">
              <a:buNone/>
            </a:pPr>
            <a:r>
              <a:rPr lang="en-US" sz="1400" dirty="0">
                <a:latin typeface="Courier New" panose="02070309020205020404" pitchFamily="49" charset="0"/>
                <a:cs typeface="Courier New" panose="02070309020205020404" pitchFamily="49" charset="0"/>
              </a:rPr>
              <a:t>    }</a:t>
            </a:r>
          </a:p>
          <a:p>
            <a:pPr marL="762000" lvl="2" indent="0">
              <a:buNone/>
            </a:pPr>
            <a:r>
              <a:rPr lang="en-US" sz="14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0079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Geocoding Locations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pic>
        <p:nvPicPr>
          <p:cNvPr id="3" name="Content Placeholder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213348" y="1295400"/>
            <a:ext cx="2717304" cy="4830763"/>
          </a:xfrm>
        </p:spPr>
      </p:pic>
    </p:spTree>
    <p:extLst>
      <p:ext uri="{BB962C8B-B14F-4D97-AF65-F5344CB8AC3E}">
        <p14:creationId xmlns:p14="http://schemas.microsoft.com/office/powerpoint/2010/main" val="36866855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3"/>
          <p:cNvSpPr>
            <a:spLocks noGrp="1"/>
          </p:cNvSpPr>
          <p:nvPr>
            <p:ph type="ctrTitle"/>
          </p:nvPr>
        </p:nvSpPr>
        <p:spPr>
          <a:xfrm>
            <a:off x="762000" y="1219200"/>
            <a:ext cx="7772400" cy="3276600"/>
          </a:xfrm>
        </p:spPr>
        <p:txBody>
          <a:bodyPr/>
          <a:lstStyle/>
          <a:p>
            <a:pPr eaLnBrk="1" hangingPunct="1">
              <a:spcBef>
                <a:spcPct val="20000"/>
              </a:spcBef>
            </a:pPr>
            <a:r>
              <a:rPr lang="en-US" sz="4200" dirty="0" smtClean="0">
                <a:latin typeface="Arial" charset="0"/>
              </a:rPr>
              <a:t/>
            </a:r>
            <a:br>
              <a:rPr lang="en-US" sz="4200" dirty="0" smtClean="0">
                <a:latin typeface="Arial" charset="0"/>
              </a:rPr>
            </a:br>
            <a:r>
              <a:rPr lang="en-US" sz="4200" i="1" dirty="0" smtClean="0">
                <a:latin typeface="Arial" charset="0"/>
              </a:rPr>
              <a:t> </a:t>
            </a:r>
            <a:r>
              <a:rPr lang="en-US" i="1" dirty="0">
                <a:latin typeface="Arial" charset="0"/>
              </a:rPr>
              <a:t>Advanced </a:t>
            </a:r>
            <a:r>
              <a:rPr lang="en-US" i="1" dirty="0" err="1" smtClean="0">
                <a:latin typeface="Arial" charset="0"/>
              </a:rPr>
              <a:t>Android</a:t>
            </a:r>
            <a:r>
              <a:rPr lang="en-US" baseline="30000" dirty="0" err="1" smtClean="0">
                <a:latin typeface="Arial" charset="0"/>
              </a:rPr>
              <a:t>TM</a:t>
            </a:r>
            <a:r>
              <a:rPr lang="en-US" i="1" dirty="0" smtClean="0">
                <a:latin typeface="Arial" charset="0"/>
              </a:rPr>
              <a:t> </a:t>
            </a:r>
            <a:r>
              <a:rPr lang="en-US" i="1" dirty="0">
                <a:latin typeface="Arial" charset="0"/>
              </a:rPr>
              <a:t>Application Development, </a:t>
            </a:r>
            <a:r>
              <a:rPr lang="en-US" i="1" dirty="0" smtClean="0">
                <a:latin typeface="Arial" charset="0"/>
              </a:rPr>
              <a:t>Fourth </a:t>
            </a:r>
            <a:r>
              <a:rPr lang="en-US" i="1" dirty="0">
                <a:latin typeface="Arial" charset="0"/>
              </a:rPr>
              <a:t>Edition</a:t>
            </a:r>
            <a:r>
              <a:rPr lang="en-US" sz="3800" dirty="0" smtClean="0"/>
              <a:t/>
            </a:r>
            <a:br>
              <a:rPr lang="en-US" sz="3800" dirty="0" smtClean="0"/>
            </a:br>
            <a:r>
              <a:rPr lang="en-US" sz="4200" dirty="0"/>
              <a:t/>
            </a:r>
            <a:br>
              <a:rPr lang="en-US" sz="4200" dirty="0"/>
            </a:br>
            <a:r>
              <a:rPr lang="en-US" sz="4200" dirty="0" smtClean="0"/>
              <a:t>Chapter 17</a:t>
            </a:r>
            <a:r>
              <a:rPr lang="en-US" sz="3800" b="1" dirty="0" smtClean="0">
                <a:latin typeface="Arial" charset="0"/>
              </a:rPr>
              <a:t/>
            </a:r>
            <a:br>
              <a:rPr lang="en-US" sz="3800" b="1" dirty="0" smtClean="0">
                <a:latin typeface="Arial" charset="0"/>
              </a:rPr>
            </a:br>
            <a:r>
              <a:rPr lang="en-US" sz="3800" dirty="0" smtClean="0"/>
              <a:t/>
            </a:r>
            <a:br>
              <a:rPr lang="en-US" sz="3800" dirty="0" smtClean="0"/>
            </a:br>
            <a:r>
              <a:rPr lang="en-US" sz="3800" b="1" dirty="0">
                <a:latin typeface="Arial" charset="0"/>
              </a:rPr>
              <a:t>Using Location and Map APIs</a:t>
            </a:r>
            <a:r>
              <a:rPr lang="en-US" sz="3800" b="1" dirty="0" smtClean="0">
                <a:latin typeface="Arial" charset="0"/>
              </a:rPr>
              <a:t/>
            </a:r>
            <a:br>
              <a:rPr lang="en-US" sz="3800" b="1" dirty="0" smtClean="0">
                <a:latin typeface="Arial" charset="0"/>
              </a:rPr>
            </a:br>
            <a:endParaRPr lang="en-US" sz="3800" b="1" dirty="0" smtClean="0">
              <a:latin typeface="Arial" charset="0"/>
            </a:endParaRPr>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Doing More with Android Location-Based Services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dirty="0"/>
              <a:t>You have been introduced to a number of different location tools provided by the Android location </a:t>
            </a:r>
            <a:r>
              <a:rPr lang="en-US" dirty="0" smtClean="0"/>
              <a:t>APIs.</a:t>
            </a:r>
          </a:p>
          <a:p>
            <a:pPr lvl="1"/>
            <a:r>
              <a:rPr lang="en-US" dirty="0" smtClean="0"/>
              <a:t>However</a:t>
            </a:r>
            <a:r>
              <a:rPr lang="en-US" dirty="0"/>
              <a:t>, you should be aware of several </a:t>
            </a:r>
            <a:r>
              <a:rPr lang="en-US" dirty="0" smtClean="0"/>
              <a:t>more.</a:t>
            </a:r>
            <a:endParaRPr lang="en-US" dirty="0"/>
          </a:p>
          <a:p>
            <a:r>
              <a:rPr lang="en-US" dirty="0"/>
              <a:t>The </a:t>
            </a:r>
            <a:r>
              <a:rPr lang="en-US" dirty="0" err="1">
                <a:latin typeface="Courier New" panose="02070309020205020404" pitchFamily="49" charset="0"/>
                <a:cs typeface="Courier New" panose="02070309020205020404" pitchFamily="49" charset="0"/>
              </a:rPr>
              <a:t>LocationManager</a:t>
            </a:r>
            <a:r>
              <a:rPr lang="en-US" dirty="0"/>
              <a:t> supports proximity alerts, which are alerts that trigger a </a:t>
            </a:r>
            <a:r>
              <a:rPr lang="en-US" dirty="0" err="1">
                <a:latin typeface="Courier New" panose="02070309020205020404" pitchFamily="49" charset="0"/>
                <a:cs typeface="Courier New" panose="02070309020205020404" pitchFamily="49" charset="0"/>
              </a:rPr>
              <a:t>PendingIntent</a:t>
            </a:r>
            <a:r>
              <a:rPr lang="en-US" dirty="0"/>
              <a:t> when the device comes within some distance of a </a:t>
            </a:r>
            <a:r>
              <a:rPr lang="en-US" dirty="0" smtClean="0"/>
              <a:t>location.</a:t>
            </a:r>
          </a:p>
          <a:p>
            <a:pPr lvl="1"/>
            <a:r>
              <a:rPr lang="en-US" dirty="0" smtClean="0"/>
              <a:t>This </a:t>
            </a:r>
            <a:r>
              <a:rPr lang="en-US" dirty="0"/>
              <a:t>can be useful for warning the user of an upcoming turn in directions, for scavenger hunts, or for help in </a:t>
            </a:r>
            <a:r>
              <a:rPr lang="en-US" dirty="0" smtClean="0"/>
              <a:t>geocaching.</a:t>
            </a:r>
            <a:endParaRPr lang="en-US" dirty="0"/>
          </a:p>
          <a:p>
            <a:r>
              <a:rPr lang="en-US" dirty="0"/>
              <a:t>The </a:t>
            </a:r>
            <a:r>
              <a:rPr lang="en-US" dirty="0" err="1">
                <a:latin typeface="Courier New" panose="02070309020205020404" pitchFamily="49" charset="0"/>
                <a:cs typeface="Courier New" panose="02070309020205020404" pitchFamily="49" charset="0"/>
              </a:rPr>
              <a:t>GpsStatus</a:t>
            </a:r>
            <a:r>
              <a:rPr lang="en-US" dirty="0"/>
              <a:t>, </a:t>
            </a:r>
            <a:r>
              <a:rPr lang="en-US" dirty="0" err="1">
                <a:latin typeface="Courier New" panose="02070309020205020404" pitchFamily="49" charset="0"/>
                <a:cs typeface="Courier New" panose="02070309020205020404" pitchFamily="49" charset="0"/>
              </a:rPr>
              <a:t>GpsStatus.Listener</a:t>
            </a:r>
            <a:r>
              <a:rPr lang="en-US" dirty="0"/>
              <a:t>, and </a:t>
            </a:r>
            <a:r>
              <a:rPr lang="en-US" dirty="0" err="1">
                <a:latin typeface="Courier New" panose="02070309020205020404" pitchFamily="49" charset="0"/>
                <a:cs typeface="Courier New" panose="02070309020205020404" pitchFamily="49" charset="0"/>
              </a:rPr>
              <a:t>GpsSatellite</a:t>
            </a:r>
            <a:r>
              <a:rPr lang="en-US" dirty="0"/>
              <a:t> classes provide more detailed information about the GPS satellites used by the GPS </a:t>
            </a:r>
            <a:r>
              <a:rPr lang="en-US" dirty="0" smtClean="0"/>
              <a:t>engine.</a:t>
            </a:r>
          </a:p>
          <a:p>
            <a:pPr lvl="1"/>
            <a:r>
              <a:rPr lang="en-US" dirty="0" smtClean="0"/>
              <a:t>The </a:t>
            </a:r>
            <a:r>
              <a:rPr lang="en-US" dirty="0" err="1">
                <a:latin typeface="Courier New" panose="02070309020205020404" pitchFamily="49" charset="0"/>
                <a:cs typeface="Courier New" panose="02070309020205020404" pitchFamily="49" charset="0"/>
              </a:rPr>
              <a:t>GpsStatus</a:t>
            </a:r>
            <a:r>
              <a:rPr lang="en-US" dirty="0"/>
              <a:t> class and its </a:t>
            </a:r>
            <a:r>
              <a:rPr lang="en-US" dirty="0">
                <a:latin typeface="Courier New" panose="02070309020205020404" pitchFamily="49" charset="0"/>
                <a:cs typeface="Courier New" panose="02070309020205020404" pitchFamily="49" charset="0"/>
              </a:rPr>
              <a:t>Listener</a:t>
            </a:r>
            <a:r>
              <a:rPr lang="en-US" dirty="0"/>
              <a:t> subclass monitor the GPS engine and get a list of the satellites </a:t>
            </a:r>
            <a:r>
              <a:rPr lang="en-US" dirty="0" smtClean="0"/>
              <a:t>used.</a:t>
            </a:r>
          </a:p>
          <a:p>
            <a:pPr lvl="1"/>
            <a:r>
              <a:rPr lang="en-US" dirty="0" smtClean="0"/>
              <a:t>The </a:t>
            </a:r>
            <a:r>
              <a:rPr lang="en-US" dirty="0" err="1">
                <a:latin typeface="Courier New" panose="02070309020205020404" pitchFamily="49" charset="0"/>
                <a:cs typeface="Courier New" panose="02070309020205020404" pitchFamily="49" charset="0"/>
              </a:rPr>
              <a:t>GpsSatellite</a:t>
            </a:r>
            <a:r>
              <a:rPr lang="en-US" dirty="0"/>
              <a:t> class represents the current state of an individual satellite used by the GPS engine with state information such as satellite elevation and whether the particular satellite was used in the most recent GPS </a:t>
            </a:r>
            <a:r>
              <a:rPr lang="en-US" dirty="0" smtClean="0"/>
              <a:t>fix.</a:t>
            </a:r>
            <a:endParaRPr lang="en-US"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Incorporating Google Location Services APIs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The Google location services APIs were added into the Google Play services SDK and are compatible with devices that have Google Play installed and running Android version 2.2 (API Level 8) or </a:t>
            </a:r>
            <a:r>
              <a:rPr lang="en-US" sz="2000" dirty="0" smtClean="0"/>
              <a:t>newer.</a:t>
            </a:r>
          </a:p>
          <a:p>
            <a:r>
              <a:rPr lang="en-US" sz="2000" dirty="0" smtClean="0"/>
              <a:t>If </a:t>
            </a:r>
            <a:r>
              <a:rPr lang="en-US" sz="2000" dirty="0"/>
              <a:t>you are looking for an easier way to add location features to your application with increased accuracy and low power consumption, use the Google location services </a:t>
            </a:r>
            <a:r>
              <a:rPr lang="en-US" sz="2000" dirty="0" smtClean="0"/>
              <a:t>APIs.</a:t>
            </a:r>
            <a:endParaRPr lang="en-US" sz="2000"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Locating with the Fused Location Provider</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Now that the location features have been integrated into Google Play services, rather than each application having to implement its own code for managing location features, Google Play services handles all of this tedious work for you and makes this information available to you via the fused location provider, in a convenient set of </a:t>
            </a:r>
            <a:r>
              <a:rPr lang="en-US" sz="2000" dirty="0" smtClean="0"/>
              <a:t>APIs.</a:t>
            </a:r>
          </a:p>
          <a:p>
            <a:r>
              <a:rPr lang="en-US" sz="2000" dirty="0" smtClean="0"/>
              <a:t>Developers </a:t>
            </a:r>
            <a:r>
              <a:rPr lang="en-US" sz="2000" dirty="0"/>
              <a:t>no longer need to be concerned with managing power consumption on their own and are able to locate with fine-grained accuracy with very little coding </a:t>
            </a:r>
            <a:r>
              <a:rPr lang="en-US" sz="2000" dirty="0" smtClean="0"/>
              <a:t>effort.</a:t>
            </a:r>
            <a:endParaRPr lang="en-US" sz="2000"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Locating with the Fused Location Provider</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1800" dirty="0"/>
              <a:t>To make use of the fused location provider, there are a few simple steps you need to follow:</a:t>
            </a:r>
          </a:p>
          <a:p>
            <a:pPr lvl="1">
              <a:buFont typeface="+mj-lt"/>
              <a:buAutoNum type="arabicPeriod"/>
            </a:pPr>
            <a:r>
              <a:rPr lang="en-US" sz="1800" dirty="0" smtClean="0"/>
              <a:t>Add </a:t>
            </a:r>
            <a:r>
              <a:rPr lang="en-US" sz="1800" dirty="0"/>
              <a:t>the appropriate permissions to the Android manifest file, declaring the accuracy that your application requires, such as </a:t>
            </a:r>
            <a:r>
              <a:rPr lang="en-US" sz="1800" dirty="0">
                <a:latin typeface="Courier New" panose="02070309020205020404" pitchFamily="49" charset="0"/>
                <a:cs typeface="Courier New" panose="02070309020205020404" pitchFamily="49" charset="0"/>
              </a:rPr>
              <a:t>ACCESS_COARSE_LOCATION</a:t>
            </a:r>
            <a:r>
              <a:rPr lang="en-US" sz="1800" dirty="0"/>
              <a:t> or </a:t>
            </a:r>
            <a:r>
              <a:rPr lang="en-US" sz="1800" dirty="0">
                <a:latin typeface="Courier New" panose="02070309020205020404" pitchFamily="49" charset="0"/>
                <a:cs typeface="Courier New" panose="02070309020205020404" pitchFamily="49" charset="0"/>
              </a:rPr>
              <a:t>ACCESS_FINE_LOCATION</a:t>
            </a:r>
            <a:r>
              <a:rPr lang="en-US" sz="1800" dirty="0"/>
              <a:t>.</a:t>
            </a:r>
          </a:p>
          <a:p>
            <a:pPr lvl="1">
              <a:buFont typeface="+mj-lt"/>
              <a:buAutoNum type="arabicPeriod"/>
            </a:pPr>
            <a:r>
              <a:rPr lang="en-US" sz="1800" dirty="0" smtClean="0"/>
              <a:t>Make </a:t>
            </a:r>
            <a:r>
              <a:rPr lang="en-US" sz="1800" dirty="0"/>
              <a:t>sure to check that Google Play services has been installed on the </a:t>
            </a:r>
            <a:r>
              <a:rPr lang="en-US" sz="1800" dirty="0" smtClean="0"/>
              <a:t>device; </a:t>
            </a:r>
            <a:r>
              <a:rPr lang="en-US" sz="1800" dirty="0"/>
              <a:t>otherwise, your application will </a:t>
            </a:r>
            <a:r>
              <a:rPr lang="en-US" sz="1800" dirty="0" smtClean="0"/>
              <a:t>crash.</a:t>
            </a:r>
          </a:p>
          <a:p>
            <a:pPr lvl="1">
              <a:buFont typeface="+mj-lt"/>
              <a:buAutoNum type="arabicPeriod"/>
            </a:pPr>
            <a:r>
              <a:rPr lang="en-US" sz="1800" dirty="0" smtClean="0"/>
              <a:t>Implement </a:t>
            </a:r>
            <a:r>
              <a:rPr lang="en-US" sz="1800" dirty="0"/>
              <a:t>the appropriate callback methods for the </a:t>
            </a:r>
            <a:r>
              <a:rPr lang="en-US" sz="1800" dirty="0" err="1">
                <a:latin typeface="Courier New" panose="02070309020205020404" pitchFamily="49" charset="0"/>
                <a:cs typeface="Courier New" panose="02070309020205020404" pitchFamily="49" charset="0"/>
              </a:rPr>
              <a:t>OnConnectionFailedListener</a:t>
            </a:r>
            <a:r>
              <a:rPr lang="en-US" sz="1800" dirty="0"/>
              <a:t> and </a:t>
            </a:r>
            <a:r>
              <a:rPr lang="en-US" sz="1800" dirty="0" err="1" smtClean="0">
                <a:latin typeface="Courier New" panose="02070309020205020404" pitchFamily="49" charset="0"/>
                <a:cs typeface="Courier New" panose="02070309020205020404" pitchFamily="49" charset="0"/>
              </a:rPr>
              <a:t>ConnectionCallbacks</a:t>
            </a:r>
            <a:r>
              <a:rPr lang="en-US" sz="1800" dirty="0" smtClean="0"/>
              <a:t>.</a:t>
            </a:r>
          </a:p>
          <a:p>
            <a:pPr lvl="1">
              <a:buFont typeface="+mj-lt"/>
              <a:buAutoNum type="arabicPeriod"/>
            </a:pPr>
            <a:r>
              <a:rPr lang="en-US" sz="1800" dirty="0" smtClean="0"/>
              <a:t>Create </a:t>
            </a:r>
            <a:r>
              <a:rPr lang="en-US" sz="1800" dirty="0"/>
              <a:t>a location client using the </a:t>
            </a:r>
            <a:r>
              <a:rPr lang="en-US" sz="1800" dirty="0" err="1">
                <a:latin typeface="Courier New" panose="02070309020205020404" pitchFamily="49" charset="0"/>
                <a:cs typeface="Courier New" panose="02070309020205020404" pitchFamily="49" charset="0"/>
              </a:rPr>
              <a:t>LocationClient</a:t>
            </a:r>
            <a:r>
              <a:rPr lang="en-US" sz="1800" dirty="0"/>
              <a:t> class in the </a:t>
            </a:r>
            <a:r>
              <a:rPr lang="en-US" sz="1800" dirty="0" err="1">
                <a:latin typeface="Courier New" panose="02070309020205020404" pitchFamily="49" charset="0"/>
                <a:cs typeface="Courier New" panose="02070309020205020404" pitchFamily="49" charset="0"/>
              </a:rPr>
              <a:t>onCreate</a:t>
            </a:r>
            <a:r>
              <a:rPr lang="en-US" sz="1800" dirty="0">
                <a:latin typeface="Courier New" panose="02070309020205020404" pitchFamily="49" charset="0"/>
                <a:cs typeface="Courier New" panose="02070309020205020404" pitchFamily="49" charset="0"/>
              </a:rPr>
              <a:t>()</a:t>
            </a:r>
            <a:r>
              <a:rPr lang="en-US" sz="1800" dirty="0"/>
              <a:t> method of your application, and handle the appropriate lifecycle events to </a:t>
            </a:r>
            <a:r>
              <a:rPr lang="en-US" sz="1800" dirty="0">
                <a:latin typeface="Courier New" panose="02070309020205020404" pitchFamily="49" charset="0"/>
                <a:cs typeface="Courier New" panose="02070309020205020404" pitchFamily="49" charset="0"/>
              </a:rPr>
              <a:t>connect()</a:t>
            </a:r>
            <a:r>
              <a:rPr lang="en-US" sz="1800" dirty="0"/>
              <a:t> and </a:t>
            </a:r>
            <a:r>
              <a:rPr lang="en-US" sz="1800" dirty="0">
                <a:latin typeface="Courier New" panose="02070309020205020404" pitchFamily="49" charset="0"/>
                <a:cs typeface="Courier New" panose="02070309020205020404" pitchFamily="49" charset="0"/>
              </a:rPr>
              <a:t>disconnect()</a:t>
            </a:r>
            <a:r>
              <a:rPr lang="en-US" sz="1800" dirty="0"/>
              <a:t> the location client where </a:t>
            </a:r>
            <a:r>
              <a:rPr lang="en-US" sz="1800" dirty="0" smtClean="0"/>
              <a:t>appropriate.</a:t>
            </a:r>
            <a:endParaRPr lang="en-US" sz="1800" dirty="0"/>
          </a:p>
          <a:p>
            <a:pPr lvl="1">
              <a:buFont typeface="+mj-lt"/>
              <a:buAutoNum type="arabicPeriod"/>
            </a:pPr>
            <a:r>
              <a:rPr lang="en-US" sz="1800" dirty="0" smtClean="0"/>
              <a:t>Use </a:t>
            </a:r>
            <a:r>
              <a:rPr lang="en-US" sz="1800" dirty="0"/>
              <a:t>the </a:t>
            </a:r>
            <a:r>
              <a:rPr lang="en-US" sz="1800" dirty="0" err="1">
                <a:latin typeface="Courier New" panose="02070309020205020404" pitchFamily="49" charset="0"/>
                <a:cs typeface="Courier New" panose="02070309020205020404" pitchFamily="49" charset="0"/>
              </a:rPr>
              <a:t>getLastLocation</a:t>
            </a:r>
            <a:r>
              <a:rPr lang="en-US" sz="1800" dirty="0">
                <a:latin typeface="Courier New" panose="02070309020205020404" pitchFamily="49" charset="0"/>
                <a:cs typeface="Courier New" panose="02070309020205020404" pitchFamily="49" charset="0"/>
              </a:rPr>
              <a:t>()</a:t>
            </a:r>
            <a:r>
              <a:rPr lang="en-US" sz="1800" dirty="0"/>
              <a:t> method of the location client to retrieve the location of the </a:t>
            </a:r>
            <a:r>
              <a:rPr lang="en-US" sz="1800" dirty="0" smtClean="0"/>
              <a:t>device.</a:t>
            </a:r>
            <a:endParaRPr lang="en-US" sz="1800" dirty="0"/>
          </a:p>
        </p:txBody>
      </p:sp>
    </p:spTree>
    <p:extLst>
      <p:ext uri="{BB962C8B-B14F-4D97-AF65-F5344CB8AC3E}">
        <p14:creationId xmlns:p14="http://schemas.microsoft.com/office/powerpoint/2010/main" val="410872811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Doing More with Google Location Services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The fused location provider is just the first improvement of the Google location services </a:t>
            </a:r>
            <a:r>
              <a:rPr lang="en-US" sz="2000" dirty="0" smtClean="0"/>
              <a:t>API.</a:t>
            </a:r>
          </a:p>
          <a:p>
            <a:r>
              <a:rPr lang="en-US" sz="2000" dirty="0" smtClean="0"/>
              <a:t>In </a:t>
            </a:r>
            <a:r>
              <a:rPr lang="en-US" sz="2000" dirty="0"/>
              <a:t>addition, there are two other APIs that you should be aware </a:t>
            </a:r>
            <a:r>
              <a:rPr lang="en-US" sz="2000" dirty="0" smtClean="0"/>
              <a:t>of: </a:t>
            </a:r>
          </a:p>
          <a:p>
            <a:pPr lvl="1"/>
            <a:r>
              <a:rPr lang="en-US" sz="2000" dirty="0" smtClean="0"/>
              <a:t>The </a:t>
            </a:r>
            <a:r>
              <a:rPr lang="en-US" sz="2000" dirty="0"/>
              <a:t>activity recognition </a:t>
            </a:r>
            <a:r>
              <a:rPr lang="en-US" sz="2000" dirty="0" smtClean="0"/>
              <a:t>APIs</a:t>
            </a:r>
          </a:p>
          <a:p>
            <a:pPr lvl="1"/>
            <a:r>
              <a:rPr lang="en-US" sz="2000" dirty="0" smtClean="0"/>
              <a:t>The </a:t>
            </a:r>
            <a:r>
              <a:rPr lang="en-US" sz="2000" dirty="0" err="1"/>
              <a:t>geofencing</a:t>
            </a:r>
            <a:r>
              <a:rPr lang="en-US" sz="2000" dirty="0"/>
              <a:t> </a:t>
            </a:r>
            <a:r>
              <a:rPr lang="en-US" sz="2000" dirty="0" smtClean="0"/>
              <a:t>APIs</a:t>
            </a:r>
            <a:endParaRPr lang="en-US" sz="2000"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Understanding Activity Recognition APIs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The activity recognition APIs are used for detecting the user’s current physical </a:t>
            </a:r>
            <a:r>
              <a:rPr lang="en-US" sz="2000" dirty="0" smtClean="0"/>
              <a:t>activity.</a:t>
            </a:r>
          </a:p>
          <a:p>
            <a:r>
              <a:rPr lang="en-US" sz="2000" dirty="0" smtClean="0"/>
              <a:t>Here </a:t>
            </a:r>
            <a:r>
              <a:rPr lang="en-US" sz="2000" dirty="0"/>
              <a:t>is a list of the activities, by their constant value and description, that your application is able to detect</a:t>
            </a:r>
            <a:r>
              <a:rPr lang="en-US" sz="2000" dirty="0" smtClean="0"/>
              <a:t>:</a:t>
            </a:r>
            <a:endParaRPr lang="en-US" sz="2000" dirty="0"/>
          </a:p>
          <a:p>
            <a:pPr lvl="1"/>
            <a:r>
              <a:rPr lang="en-US" sz="2000" dirty="0">
                <a:latin typeface="Courier New" panose="02070309020205020404" pitchFamily="49" charset="0"/>
                <a:cs typeface="Courier New" panose="02070309020205020404" pitchFamily="49" charset="0"/>
              </a:rPr>
              <a:t>IN_VEHICLE</a:t>
            </a:r>
            <a:r>
              <a:rPr lang="en-US" sz="2000" dirty="0"/>
              <a:t>: Determine if a user is driving a </a:t>
            </a:r>
            <a:r>
              <a:rPr lang="en-US" sz="2000" dirty="0" smtClean="0"/>
              <a:t>vehicle.</a:t>
            </a:r>
            <a:endParaRPr lang="en-US" sz="2000" dirty="0"/>
          </a:p>
          <a:p>
            <a:pPr lvl="1"/>
            <a:r>
              <a:rPr lang="en-US" sz="2000" dirty="0">
                <a:latin typeface="Courier New" panose="02070309020205020404" pitchFamily="49" charset="0"/>
                <a:cs typeface="Courier New" panose="02070309020205020404" pitchFamily="49" charset="0"/>
              </a:rPr>
              <a:t>ON_BICYCLE</a:t>
            </a:r>
            <a:r>
              <a:rPr lang="en-US" sz="2000" dirty="0"/>
              <a:t>: Determine if a user is riding on a </a:t>
            </a:r>
            <a:r>
              <a:rPr lang="en-US" sz="2000" dirty="0" smtClean="0"/>
              <a:t>bike.</a:t>
            </a:r>
            <a:endParaRPr lang="en-US" sz="2000" dirty="0"/>
          </a:p>
          <a:p>
            <a:pPr lvl="1"/>
            <a:r>
              <a:rPr lang="en-US" sz="2000" dirty="0">
                <a:latin typeface="Courier New" panose="02070309020205020404" pitchFamily="49" charset="0"/>
                <a:cs typeface="Courier New" panose="02070309020205020404" pitchFamily="49" charset="0"/>
              </a:rPr>
              <a:t>ON_FOOT</a:t>
            </a:r>
            <a:r>
              <a:rPr lang="en-US" sz="2000" dirty="0"/>
              <a:t>: Determine if a user is walking or </a:t>
            </a:r>
            <a:r>
              <a:rPr lang="en-US" sz="2000" dirty="0" smtClean="0"/>
              <a:t>running.</a:t>
            </a:r>
            <a:endParaRPr lang="en-US" sz="2000" dirty="0"/>
          </a:p>
          <a:p>
            <a:pPr lvl="1"/>
            <a:r>
              <a:rPr lang="en-US" sz="2000" dirty="0">
                <a:latin typeface="Courier New" panose="02070309020205020404" pitchFamily="49" charset="0"/>
                <a:cs typeface="Courier New" panose="02070309020205020404" pitchFamily="49" charset="0"/>
              </a:rPr>
              <a:t>STILL</a:t>
            </a:r>
            <a:r>
              <a:rPr lang="en-US" sz="2000" dirty="0"/>
              <a:t>: Determine if a user is not moving at </a:t>
            </a:r>
            <a:r>
              <a:rPr lang="en-US" sz="2000" dirty="0" smtClean="0"/>
              <a:t>all.</a:t>
            </a:r>
            <a:endParaRPr lang="en-US" sz="2000" dirty="0"/>
          </a:p>
          <a:p>
            <a:pPr lvl="1"/>
            <a:r>
              <a:rPr lang="en-US" sz="2000" dirty="0">
                <a:latin typeface="Courier New" panose="02070309020205020404" pitchFamily="49" charset="0"/>
                <a:cs typeface="Courier New" panose="02070309020205020404" pitchFamily="49" charset="0"/>
              </a:rPr>
              <a:t>TILTING</a:t>
            </a:r>
            <a:r>
              <a:rPr lang="en-US" sz="2000" dirty="0"/>
              <a:t>: Determine if a user is tilting the </a:t>
            </a:r>
            <a:r>
              <a:rPr lang="en-US" sz="2000" dirty="0" smtClean="0"/>
              <a:t>device.</a:t>
            </a:r>
            <a:endParaRPr lang="en-US" sz="2000" dirty="0"/>
          </a:p>
          <a:p>
            <a:pPr lvl="1"/>
            <a:r>
              <a:rPr lang="en-US" sz="2000" dirty="0">
                <a:latin typeface="Courier New" panose="02070309020205020404" pitchFamily="49" charset="0"/>
                <a:cs typeface="Courier New" panose="02070309020205020404" pitchFamily="49" charset="0"/>
              </a:rPr>
              <a:t>UNKNOWN</a:t>
            </a:r>
            <a:r>
              <a:rPr lang="en-US" sz="2000" dirty="0"/>
              <a:t>: If the user’s current activity does not fit into one of these classifications, the activity is </a:t>
            </a:r>
            <a:r>
              <a:rPr lang="en-US" sz="2000" dirty="0" smtClean="0"/>
              <a:t>unknown.</a:t>
            </a:r>
            <a:endParaRPr lang="en-US" sz="2000"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Understanding </a:t>
            </a:r>
            <a:r>
              <a:rPr lang="en-US" dirty="0" err="1"/>
              <a:t>Geofencing</a:t>
            </a:r>
            <a:r>
              <a:rPr lang="en-US" dirty="0"/>
              <a:t> APIs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1800" dirty="0"/>
              <a:t>A </a:t>
            </a:r>
            <a:r>
              <a:rPr lang="en-US" sz="1800" dirty="0" err="1">
                <a:latin typeface="Courier New" panose="02070309020205020404" pitchFamily="49" charset="0"/>
                <a:cs typeface="Courier New" panose="02070309020205020404" pitchFamily="49" charset="0"/>
              </a:rPr>
              <a:t>Geofence</a:t>
            </a:r>
            <a:r>
              <a:rPr lang="en-US" sz="1800" dirty="0"/>
              <a:t> is an area that you define for detecting whether a user has entered or exited a particular latitude, longitude, and specified </a:t>
            </a:r>
            <a:r>
              <a:rPr lang="en-US" sz="1800" dirty="0" smtClean="0"/>
              <a:t>radius.</a:t>
            </a:r>
          </a:p>
          <a:p>
            <a:r>
              <a:rPr lang="en-US" sz="1800" dirty="0" smtClean="0"/>
              <a:t>To </a:t>
            </a:r>
            <a:r>
              <a:rPr lang="en-US" sz="1800" dirty="0"/>
              <a:t>set up a </a:t>
            </a:r>
            <a:r>
              <a:rPr lang="en-US" sz="1800" dirty="0" err="1">
                <a:latin typeface="Courier New" panose="02070309020205020404" pitchFamily="49" charset="0"/>
                <a:cs typeface="Courier New" panose="02070309020205020404" pitchFamily="49" charset="0"/>
              </a:rPr>
              <a:t>Geofence</a:t>
            </a:r>
            <a:r>
              <a:rPr lang="en-US" sz="1800" dirty="0"/>
              <a:t> for your application, there are a few things you need to do:</a:t>
            </a:r>
          </a:p>
          <a:p>
            <a:pPr lvl="1">
              <a:buFont typeface="+mj-lt"/>
              <a:buAutoNum type="arabicPeriod"/>
            </a:pPr>
            <a:r>
              <a:rPr lang="en-US" sz="1800" dirty="0" smtClean="0"/>
              <a:t>Add </a:t>
            </a:r>
            <a:r>
              <a:rPr lang="en-US" sz="1800" dirty="0"/>
              <a:t>the appropriate location permissions to the Android manifest </a:t>
            </a:r>
            <a:r>
              <a:rPr lang="en-US" sz="1800" dirty="0" smtClean="0"/>
              <a:t>file.</a:t>
            </a:r>
            <a:endParaRPr lang="en-US" sz="1800" dirty="0"/>
          </a:p>
          <a:p>
            <a:pPr lvl="1">
              <a:buFont typeface="+mj-lt"/>
              <a:buAutoNum type="arabicPeriod"/>
            </a:pPr>
            <a:r>
              <a:rPr lang="en-US" sz="1800" dirty="0" smtClean="0"/>
              <a:t>Verify </a:t>
            </a:r>
            <a:r>
              <a:rPr lang="en-US" sz="1800" dirty="0"/>
              <a:t>that your app is able to access Google Play services, as </a:t>
            </a:r>
            <a:r>
              <a:rPr lang="en-US" sz="1800" dirty="0" err="1"/>
              <a:t>geofencing</a:t>
            </a:r>
            <a:r>
              <a:rPr lang="en-US" sz="1800" dirty="0"/>
              <a:t> APIs are available only if the Google Play application is </a:t>
            </a:r>
            <a:r>
              <a:rPr lang="en-US" sz="1800" dirty="0" smtClean="0"/>
              <a:t>installed.</a:t>
            </a:r>
            <a:endParaRPr lang="en-US" sz="1800" dirty="0"/>
          </a:p>
          <a:p>
            <a:pPr lvl="1">
              <a:buFont typeface="+mj-lt"/>
              <a:buAutoNum type="arabicPeriod"/>
            </a:pPr>
            <a:r>
              <a:rPr lang="en-US" sz="1800" dirty="0" smtClean="0"/>
              <a:t>Define </a:t>
            </a:r>
            <a:r>
              <a:rPr lang="en-US" sz="1800" dirty="0"/>
              <a:t>a </a:t>
            </a:r>
            <a:r>
              <a:rPr lang="en-US" sz="1800" dirty="0" err="1">
                <a:latin typeface="Courier New" panose="02070309020205020404" pitchFamily="49" charset="0"/>
                <a:cs typeface="Courier New" panose="02070309020205020404" pitchFamily="49" charset="0"/>
              </a:rPr>
              <a:t>Geofence</a:t>
            </a:r>
            <a:r>
              <a:rPr lang="en-US" sz="1800" dirty="0"/>
              <a:t> storage mechanism using </a:t>
            </a:r>
            <a:r>
              <a:rPr lang="en-US" sz="1800" dirty="0" err="1" smtClean="0">
                <a:latin typeface="Courier New" panose="02070309020205020404" pitchFamily="49" charset="0"/>
                <a:cs typeface="Courier New" panose="02070309020205020404" pitchFamily="49" charset="0"/>
              </a:rPr>
              <a:t>SharedPreferences</a:t>
            </a:r>
            <a:r>
              <a:rPr lang="en-US" sz="1800" dirty="0" smtClean="0"/>
              <a:t>.</a:t>
            </a:r>
            <a:endParaRPr lang="en-US" sz="1800" dirty="0"/>
          </a:p>
          <a:p>
            <a:pPr lvl="1">
              <a:buFont typeface="+mj-lt"/>
              <a:buAutoNum type="arabicPeriod"/>
            </a:pPr>
            <a:r>
              <a:rPr lang="en-US" sz="1800" dirty="0" smtClean="0"/>
              <a:t>Create </a:t>
            </a:r>
            <a:r>
              <a:rPr lang="en-US" sz="1800" dirty="0"/>
              <a:t>a </a:t>
            </a:r>
            <a:r>
              <a:rPr lang="en-US" sz="1800" dirty="0" err="1">
                <a:latin typeface="Courier New" panose="02070309020205020404" pitchFamily="49" charset="0"/>
                <a:cs typeface="Courier New" panose="02070309020205020404" pitchFamily="49" charset="0"/>
              </a:rPr>
              <a:t>Geofence</a:t>
            </a:r>
            <a:r>
              <a:rPr lang="en-US" sz="1800" dirty="0"/>
              <a:t> using a latitude, longitude, and </a:t>
            </a:r>
            <a:r>
              <a:rPr lang="en-US" sz="1800" dirty="0" smtClean="0"/>
              <a:t>radius.</a:t>
            </a:r>
            <a:endParaRPr lang="en-US" sz="1800" dirty="0"/>
          </a:p>
          <a:p>
            <a:pPr lvl="1">
              <a:buFont typeface="+mj-lt"/>
              <a:buAutoNum type="arabicPeriod"/>
            </a:pPr>
            <a:r>
              <a:rPr lang="en-US" sz="1800" dirty="0" smtClean="0"/>
              <a:t>Monitor </a:t>
            </a:r>
            <a:r>
              <a:rPr lang="en-US" sz="1800" dirty="0"/>
              <a:t>for when a user enters or exits a </a:t>
            </a:r>
            <a:r>
              <a:rPr lang="en-US" sz="1800" dirty="0" err="1">
                <a:latin typeface="Courier New" panose="02070309020205020404" pitchFamily="49" charset="0"/>
                <a:cs typeface="Courier New" panose="02070309020205020404" pitchFamily="49" charset="0"/>
              </a:rPr>
              <a:t>Geofence</a:t>
            </a:r>
            <a:r>
              <a:rPr lang="en-US" sz="1800" dirty="0"/>
              <a:t> and handle the intents </a:t>
            </a:r>
            <a:r>
              <a:rPr lang="en-US" sz="1800" dirty="0" smtClean="0"/>
              <a:t>appropriately.</a:t>
            </a:r>
            <a:endParaRPr lang="en-US" sz="1800" dirty="0"/>
          </a:p>
          <a:p>
            <a:pPr lvl="1">
              <a:buFont typeface="+mj-lt"/>
              <a:buAutoNum type="arabicPeriod"/>
            </a:pPr>
            <a:r>
              <a:rPr lang="en-US" sz="1800" dirty="0" smtClean="0"/>
              <a:t>Stop </a:t>
            </a:r>
            <a:r>
              <a:rPr lang="en-US" sz="1800" dirty="0"/>
              <a:t>monitoring and remove the </a:t>
            </a:r>
            <a:r>
              <a:rPr lang="en-US" sz="1800" dirty="0" err="1" smtClean="0"/>
              <a:t>geofences</a:t>
            </a:r>
            <a:r>
              <a:rPr lang="en-US" sz="1800" dirty="0" smtClean="0"/>
              <a:t>.</a:t>
            </a:r>
            <a:endParaRPr lang="en-US" sz="1800"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Incorporating Google Maps Android API </a:t>
            </a:r>
            <a:r>
              <a:rPr lang="en-US" dirty="0" smtClean="0"/>
              <a:t>v2</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Determining the location of a device or specific geographic coordinates does not necessarily provide meaningful information to </a:t>
            </a:r>
            <a:r>
              <a:rPr lang="en-US" sz="2000" dirty="0" smtClean="0"/>
              <a:t>users.</a:t>
            </a:r>
          </a:p>
          <a:p>
            <a:r>
              <a:rPr lang="en-US" sz="2000" dirty="0" smtClean="0"/>
              <a:t>Therefore</a:t>
            </a:r>
            <a:r>
              <a:rPr lang="en-US" sz="2000" dirty="0"/>
              <a:t>, it is best to display that information on a map with which users are </a:t>
            </a:r>
            <a:r>
              <a:rPr lang="en-US" sz="2000" dirty="0" smtClean="0"/>
              <a:t>familiar.</a:t>
            </a:r>
          </a:p>
          <a:p>
            <a:r>
              <a:rPr lang="en-US" sz="2000" dirty="0" smtClean="0"/>
              <a:t>Luckily</a:t>
            </a:r>
            <a:r>
              <a:rPr lang="en-US" sz="2000" dirty="0"/>
              <a:t>, Google provides a set of Map APIs for </a:t>
            </a:r>
            <a:r>
              <a:rPr lang="en-US" sz="2000" dirty="0" smtClean="0"/>
              <a:t>Android.</a:t>
            </a:r>
          </a:p>
          <a:p>
            <a:r>
              <a:rPr lang="en-US" sz="2000" dirty="0" smtClean="0"/>
              <a:t>The </a:t>
            </a:r>
            <a:r>
              <a:rPr lang="en-US" sz="2000" dirty="0"/>
              <a:t>current version is 2, and this version provides a number of features and enhancements that were not available in the first </a:t>
            </a:r>
            <a:r>
              <a:rPr lang="en-US" sz="2000" dirty="0" smtClean="0"/>
              <a:t>version.</a:t>
            </a:r>
            <a:endParaRPr lang="en-US" sz="2000"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Mapping Locations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The Android SDK provides two different methods to show a location with Google </a:t>
            </a:r>
            <a:r>
              <a:rPr lang="en-US" sz="2000" dirty="0" smtClean="0"/>
              <a:t>Maps.</a:t>
            </a:r>
          </a:p>
          <a:p>
            <a:pPr lvl="1"/>
            <a:r>
              <a:rPr lang="en-US" sz="2000" dirty="0" smtClean="0"/>
              <a:t>The </a:t>
            </a:r>
            <a:r>
              <a:rPr lang="en-US" sz="2000" dirty="0"/>
              <a:t>first method is to use a location URI to launch the built-in Google Maps application with the specified </a:t>
            </a:r>
            <a:r>
              <a:rPr lang="en-US" sz="2000" dirty="0" smtClean="0"/>
              <a:t>location.</a:t>
            </a:r>
          </a:p>
          <a:p>
            <a:pPr lvl="1"/>
            <a:r>
              <a:rPr lang="en-US" sz="2000" dirty="0" smtClean="0"/>
              <a:t>The </a:t>
            </a:r>
            <a:r>
              <a:rPr lang="en-US" sz="2000" dirty="0"/>
              <a:t>second method is to use a </a:t>
            </a:r>
            <a:r>
              <a:rPr lang="en-US" sz="2000" dirty="0" err="1">
                <a:latin typeface="Courier New" panose="02070309020205020404" pitchFamily="49" charset="0"/>
                <a:cs typeface="Courier New" panose="02070309020205020404" pitchFamily="49" charset="0"/>
              </a:rPr>
              <a:t>MapFragment</a:t>
            </a:r>
            <a:r>
              <a:rPr lang="en-US" sz="2000" dirty="0"/>
              <a:t> embedded within your application to display the map </a:t>
            </a:r>
            <a:r>
              <a:rPr lang="en-US" sz="2000" dirty="0" smtClean="0"/>
              <a:t>location.</a:t>
            </a:r>
            <a:endParaRPr lang="en-US" sz="2000"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Mapping Intents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sz="2000" dirty="0" smtClean="0"/>
          </a:p>
          <a:p>
            <a:pPr marL="762000" lvl="2" indent="0">
              <a:buNone/>
            </a:pPr>
            <a:endParaRPr lang="en-US" sz="2000" dirty="0"/>
          </a:p>
          <a:p>
            <a:pPr marL="762000" lvl="2" indent="0">
              <a:buNone/>
            </a:pPr>
            <a:endParaRPr lang="en-US" sz="2000" dirty="0" smtClean="0"/>
          </a:p>
          <a:p>
            <a:pPr marL="762000" lvl="2" indent="0">
              <a:buNone/>
            </a:pPr>
            <a:endParaRPr lang="en-US" sz="2000" dirty="0"/>
          </a:p>
          <a:p>
            <a:pPr marL="381000" lvl="1" indent="0">
              <a:buNone/>
            </a:pPr>
            <a:r>
              <a:rPr lang="en-US" sz="1800" dirty="0" smtClean="0">
                <a:latin typeface="Courier New" panose="02070309020205020404" pitchFamily="49" charset="0"/>
                <a:cs typeface="Courier New" panose="02070309020205020404" pitchFamily="49" charset="0"/>
              </a:rPr>
              <a:t>String </a:t>
            </a:r>
            <a:r>
              <a:rPr lang="en-US" sz="1800" dirty="0" err="1">
                <a:latin typeface="Courier New" panose="02070309020205020404" pitchFamily="49" charset="0"/>
                <a:cs typeface="Courier New" panose="02070309020205020404" pitchFamily="49" charset="0"/>
              </a:rPr>
              <a:t>geoURI</a:t>
            </a:r>
            <a:r>
              <a:rPr lang="en-US" sz="1800" dirty="0">
                <a:latin typeface="Courier New" panose="02070309020205020404" pitchFamily="49" charset="0"/>
                <a:cs typeface="Courier New" panose="02070309020205020404" pitchFamily="49" charset="0"/>
              </a:rPr>
              <a:t> = </a:t>
            </a:r>
            <a:r>
              <a:rPr lang="en-US" sz="1800" dirty="0" err="1">
                <a:latin typeface="Courier New" panose="02070309020205020404" pitchFamily="49" charset="0"/>
                <a:cs typeface="Courier New" panose="02070309020205020404" pitchFamily="49" charset="0"/>
              </a:rPr>
              <a:t>String.format</a:t>
            </a:r>
            <a:r>
              <a:rPr lang="en-US" sz="1800" dirty="0">
                <a:latin typeface="Courier New" panose="02070309020205020404" pitchFamily="49" charset="0"/>
                <a:cs typeface="Courier New" panose="02070309020205020404" pitchFamily="49" charset="0"/>
              </a:rPr>
              <a:t>("geo:%</a:t>
            </a:r>
            <a:r>
              <a:rPr lang="en-US" sz="1800" dirty="0" err="1">
                <a:latin typeface="Courier New" panose="02070309020205020404" pitchFamily="49" charset="0"/>
                <a:cs typeface="Courier New" panose="02070309020205020404" pitchFamily="49" charset="0"/>
              </a:rPr>
              <a:t>f,%f</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lat</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lon</a:t>
            </a:r>
            <a:r>
              <a:rPr lang="en-US" sz="1800" dirty="0">
                <a:latin typeface="Courier New" panose="02070309020205020404" pitchFamily="49" charset="0"/>
                <a:cs typeface="Courier New" panose="02070309020205020404" pitchFamily="49" charset="0"/>
              </a:rPr>
              <a:t>);</a:t>
            </a:r>
          </a:p>
          <a:p>
            <a:pPr marL="381000" lvl="1" indent="0">
              <a:buNone/>
            </a:pPr>
            <a:r>
              <a:rPr lang="en-US" sz="1800" dirty="0">
                <a:latin typeface="Courier New" panose="02070309020205020404" pitchFamily="49" charset="0"/>
                <a:cs typeface="Courier New" panose="02070309020205020404" pitchFamily="49" charset="0"/>
              </a:rPr>
              <a:t>Uri geo = </a:t>
            </a:r>
            <a:r>
              <a:rPr lang="en-US" sz="1800" dirty="0" err="1">
                <a:latin typeface="Courier New" panose="02070309020205020404" pitchFamily="49" charset="0"/>
                <a:cs typeface="Courier New" panose="02070309020205020404" pitchFamily="49" charset="0"/>
              </a:rPr>
              <a:t>Uri.parse</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geoURI</a:t>
            </a:r>
            <a:r>
              <a:rPr lang="en-US" sz="1800" dirty="0">
                <a:latin typeface="Courier New" panose="02070309020205020404" pitchFamily="49" charset="0"/>
                <a:cs typeface="Courier New" panose="02070309020205020404" pitchFamily="49" charset="0"/>
              </a:rPr>
              <a:t>);</a:t>
            </a:r>
          </a:p>
          <a:p>
            <a:pPr marL="381000" lvl="1" indent="0">
              <a:buNone/>
            </a:pPr>
            <a:r>
              <a:rPr lang="en-US" sz="1800" dirty="0">
                <a:latin typeface="Courier New" panose="02070309020205020404" pitchFamily="49" charset="0"/>
                <a:cs typeface="Courier New" panose="02070309020205020404" pitchFamily="49" charset="0"/>
              </a:rPr>
              <a:t>Intent </a:t>
            </a:r>
            <a:r>
              <a:rPr lang="en-US" sz="1800" dirty="0" err="1">
                <a:latin typeface="Courier New" panose="02070309020205020404" pitchFamily="49" charset="0"/>
                <a:cs typeface="Courier New" panose="02070309020205020404" pitchFamily="49" charset="0"/>
              </a:rPr>
              <a:t>geoMap</a:t>
            </a:r>
            <a:r>
              <a:rPr lang="en-US" sz="1800" dirty="0">
                <a:latin typeface="Courier New" panose="02070309020205020404" pitchFamily="49" charset="0"/>
                <a:cs typeface="Courier New" panose="02070309020205020404" pitchFamily="49" charset="0"/>
              </a:rPr>
              <a:t> = new Intent(</a:t>
            </a:r>
            <a:r>
              <a:rPr lang="en-US" sz="1800" dirty="0" err="1">
                <a:latin typeface="Courier New" panose="02070309020205020404" pitchFamily="49" charset="0"/>
                <a:cs typeface="Courier New" panose="02070309020205020404" pitchFamily="49" charset="0"/>
              </a:rPr>
              <a:t>Intent.ACTION_VIEW</a:t>
            </a:r>
            <a:r>
              <a:rPr lang="en-US" sz="1800" dirty="0">
                <a:latin typeface="Courier New" panose="02070309020205020404" pitchFamily="49" charset="0"/>
                <a:cs typeface="Courier New" panose="02070309020205020404" pitchFamily="49" charset="0"/>
              </a:rPr>
              <a:t>, geo);</a:t>
            </a:r>
          </a:p>
          <a:p>
            <a:pPr marL="381000" lvl="1" indent="0">
              <a:buNone/>
            </a:pPr>
            <a:r>
              <a:rPr lang="en-US" sz="1800" dirty="0" err="1">
                <a:latin typeface="Courier New" panose="02070309020205020404" pitchFamily="49" charset="0"/>
                <a:cs typeface="Courier New" panose="02070309020205020404" pitchFamily="49" charset="0"/>
              </a:rPr>
              <a:t>startActivity</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geoMap</a:t>
            </a:r>
            <a:r>
              <a:rPr lang="en-US" sz="18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3"/>
          <p:cNvSpPr>
            <a:spLocks noGrp="1"/>
          </p:cNvSpPr>
          <p:nvPr>
            <p:ph type="title"/>
          </p:nvPr>
        </p:nvSpPr>
        <p:spPr>
          <a:xfrm>
            <a:off x="457200" y="304800"/>
            <a:ext cx="5105400" cy="1600200"/>
          </a:xfrm>
        </p:spPr>
        <p:txBody>
          <a:bodyPr/>
          <a:lstStyle/>
          <a:p>
            <a:pPr algn="l" eaLnBrk="1" hangingPunct="1"/>
            <a:r>
              <a:rPr lang="en-US" dirty="0" smtClean="0">
                <a:latin typeface="Arial" charset="0"/>
              </a:rPr>
              <a:t>Chapter 17</a:t>
            </a:r>
            <a:br>
              <a:rPr lang="en-US" dirty="0" smtClean="0">
                <a:latin typeface="Arial" charset="0"/>
              </a:rPr>
            </a:br>
            <a:r>
              <a:rPr lang="en-US" dirty="0" smtClean="0"/>
              <a:t>Overview</a:t>
            </a:r>
          </a:p>
        </p:txBody>
      </p:sp>
      <p:sp>
        <p:nvSpPr>
          <p:cNvPr id="5" name="Content Placeholder 4"/>
          <p:cNvSpPr>
            <a:spLocks noGrp="1"/>
          </p:cNvSpPr>
          <p:nvPr>
            <p:ph idx="1"/>
          </p:nvPr>
        </p:nvSpPr>
        <p:spPr>
          <a:xfrm>
            <a:off x="685800" y="1676400"/>
            <a:ext cx="8077200" cy="4495800"/>
          </a:xfrm>
        </p:spPr>
        <p:txBody>
          <a:bodyPr/>
          <a:lstStyle/>
          <a:p>
            <a:pPr eaLnBrk="1" hangingPunct="1"/>
            <a:r>
              <a:rPr lang="en-US" sz="2400" dirty="0"/>
              <a:t>Incorporating Android Location APIs</a:t>
            </a:r>
          </a:p>
          <a:p>
            <a:pPr eaLnBrk="1" hangingPunct="1"/>
            <a:r>
              <a:rPr lang="en-US" sz="2400" dirty="0"/>
              <a:t>Incorporating Google Location Services APIs</a:t>
            </a:r>
          </a:p>
          <a:p>
            <a:pPr eaLnBrk="1" hangingPunct="1"/>
            <a:r>
              <a:rPr lang="en-US" sz="2400" dirty="0"/>
              <a:t>Incorporating Google Maps Android API </a:t>
            </a:r>
            <a:r>
              <a:rPr lang="en-US" sz="2400" dirty="0" smtClean="0"/>
              <a:t>v2</a:t>
            </a:r>
          </a:p>
        </p:txBody>
      </p:sp>
      <p:sp>
        <p:nvSpPr>
          <p:cNvPr id="6" name="Footer Placeholder 5"/>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Mapping Intents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pic>
        <p:nvPicPr>
          <p:cNvPr id="3" name="Content Placeholder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213348" y="1295400"/>
            <a:ext cx="2717304" cy="4830763"/>
          </a:xfrm>
        </p:spPr>
      </p:pic>
    </p:spTree>
    <p:extLst>
      <p:ext uri="{BB962C8B-B14F-4D97-AF65-F5344CB8AC3E}">
        <p14:creationId xmlns:p14="http://schemas.microsoft.com/office/powerpoint/2010/main" val="345297938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Getting Your Map API Key</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Before you are able to work with Maps in your application, you first need to obtain a Google Maps for Android API key from </a:t>
            </a:r>
            <a:r>
              <a:rPr lang="en-US" sz="2000" dirty="0" smtClean="0"/>
              <a:t>Google.</a:t>
            </a:r>
          </a:p>
          <a:p>
            <a:r>
              <a:rPr lang="en-US" sz="2000" dirty="0" smtClean="0"/>
              <a:t>The </a:t>
            </a:r>
            <a:r>
              <a:rPr lang="en-US" sz="2000" dirty="0"/>
              <a:t>key is generated from a SHA-1 fingerprint of a certificate that you use to sign your </a:t>
            </a:r>
            <a:r>
              <a:rPr lang="en-US" sz="2000" dirty="0" smtClean="0"/>
              <a:t>applications.</a:t>
            </a:r>
            <a:endParaRPr lang="en-US" sz="2000" dirty="0"/>
          </a:p>
          <a:p>
            <a:r>
              <a:rPr lang="en-US" sz="2000" dirty="0"/>
              <a:t>For testing purposes, you can use the debug certificate that is created by the Android SDK, as mentioned in step 1 </a:t>
            </a:r>
            <a:r>
              <a:rPr lang="en-US" sz="2000" dirty="0" smtClean="0"/>
              <a:t>on the next slide.</a:t>
            </a:r>
          </a:p>
          <a:p>
            <a:r>
              <a:rPr lang="en-US" sz="2000" dirty="0" smtClean="0"/>
              <a:t>For </a:t>
            </a:r>
            <a:r>
              <a:rPr lang="en-US" sz="2000" dirty="0"/>
              <a:t>production distribution, substitute the debug certificate with your release distribution signing </a:t>
            </a:r>
            <a:r>
              <a:rPr lang="en-US" sz="2000" dirty="0" smtClean="0"/>
              <a:t>certificate.</a:t>
            </a:r>
            <a:endParaRPr lang="en-US" sz="2000"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Getting Your Map API Key</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2000" dirty="0"/>
              <a:t>You need to do the following to generate the appropriate API key:</a:t>
            </a:r>
          </a:p>
          <a:p>
            <a:pPr lvl="1">
              <a:buFont typeface="+mj-lt"/>
              <a:buAutoNum type="arabicPeriod"/>
            </a:pPr>
            <a:r>
              <a:rPr lang="en-US" sz="2000" dirty="0" smtClean="0"/>
              <a:t>Generate </a:t>
            </a:r>
            <a:r>
              <a:rPr lang="en-US" sz="2000" dirty="0"/>
              <a:t>a SHA-1 fingerprint for your debug </a:t>
            </a:r>
            <a:r>
              <a:rPr lang="en-US" sz="2000" dirty="0" smtClean="0"/>
              <a:t>certificate.</a:t>
            </a:r>
            <a:endParaRPr lang="en-US" sz="2000" dirty="0"/>
          </a:p>
          <a:p>
            <a:pPr lvl="1">
              <a:buFont typeface="+mj-lt"/>
              <a:buAutoNum type="arabicPeriod"/>
            </a:pPr>
            <a:r>
              <a:rPr lang="en-US" sz="2000" dirty="0" smtClean="0"/>
              <a:t>Sign </a:t>
            </a:r>
            <a:r>
              <a:rPr lang="en-US" sz="2000" dirty="0"/>
              <a:t>in to the Google Developer Console, and choose the project for which you would like to generate an API </a:t>
            </a:r>
            <a:r>
              <a:rPr lang="en-US" sz="2000" dirty="0" smtClean="0"/>
              <a:t>key.</a:t>
            </a:r>
            <a:endParaRPr lang="en-US" sz="2000" dirty="0"/>
          </a:p>
          <a:p>
            <a:pPr lvl="1">
              <a:buFont typeface="+mj-lt"/>
              <a:buAutoNum type="arabicPeriod"/>
            </a:pPr>
            <a:r>
              <a:rPr lang="en-US" sz="2000" dirty="0" smtClean="0"/>
              <a:t>Under </a:t>
            </a:r>
            <a:r>
              <a:rPr lang="en-US" sz="2000" dirty="0"/>
              <a:t>the Services link, make sure that Google Maps Android API v2 is turned </a:t>
            </a:r>
            <a:r>
              <a:rPr lang="en-US" sz="2000" dirty="0" smtClean="0"/>
              <a:t>on.</a:t>
            </a:r>
            <a:endParaRPr lang="en-US" sz="2000" dirty="0"/>
          </a:p>
          <a:p>
            <a:pPr lvl="1">
              <a:buFont typeface="+mj-lt"/>
              <a:buAutoNum type="arabicPeriod"/>
            </a:pPr>
            <a:r>
              <a:rPr lang="en-US" sz="2000" dirty="0" smtClean="0"/>
              <a:t>Navigate </a:t>
            </a:r>
            <a:r>
              <a:rPr lang="en-US" sz="2000" dirty="0"/>
              <a:t>to the API Access link, and under Simple API Access, click Create new Android </a:t>
            </a:r>
            <a:r>
              <a:rPr lang="en-US" sz="2000" dirty="0" smtClean="0"/>
              <a:t>key.</a:t>
            </a:r>
            <a:endParaRPr lang="en-US" sz="2000" dirty="0"/>
          </a:p>
          <a:p>
            <a:pPr lvl="1">
              <a:buFont typeface="+mj-lt"/>
              <a:buAutoNum type="arabicPeriod"/>
            </a:pPr>
            <a:r>
              <a:rPr lang="en-US" sz="2000" dirty="0" smtClean="0"/>
              <a:t>Paste </a:t>
            </a:r>
            <a:r>
              <a:rPr lang="en-US" sz="2000" dirty="0"/>
              <a:t>in the fingerprint from step 1 and follow the additional instructions for configuring an Android key for your project, then press </a:t>
            </a:r>
            <a:r>
              <a:rPr lang="en-US" sz="2000" dirty="0" smtClean="0"/>
              <a:t>Create.</a:t>
            </a:r>
            <a:endParaRPr lang="en-US" sz="2000" dirty="0"/>
          </a:p>
        </p:txBody>
      </p:sp>
    </p:spTree>
    <p:extLst>
      <p:ext uri="{BB962C8B-B14F-4D97-AF65-F5344CB8AC3E}">
        <p14:creationId xmlns:p14="http://schemas.microsoft.com/office/powerpoint/2010/main" val="383245752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Getting Your Map API Key</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0" indent="0">
              <a:buNone/>
            </a:pPr>
            <a:endParaRPr lang="en-US" sz="2000" dirty="0" smtClean="0"/>
          </a:p>
          <a:p>
            <a:pPr marL="0" indent="0">
              <a:buNone/>
            </a:pPr>
            <a:endParaRPr lang="en-US" sz="2000" dirty="0"/>
          </a:p>
          <a:p>
            <a:pPr marL="0" indent="0">
              <a:buNone/>
            </a:pPr>
            <a:endParaRPr lang="en-US" sz="2000" dirty="0" smtClean="0"/>
          </a:p>
          <a:p>
            <a:pPr marL="0" indent="0">
              <a:buNone/>
            </a:pPr>
            <a:endParaRPr lang="en-US" sz="2000" dirty="0"/>
          </a:p>
          <a:p>
            <a:pPr marL="0" indent="0">
              <a:buNone/>
            </a:pPr>
            <a:endParaRPr lang="en-US" sz="2000" dirty="0" smtClean="0"/>
          </a:p>
          <a:p>
            <a:pPr marL="0" indent="0">
              <a:buNone/>
            </a:pPr>
            <a:endParaRPr lang="en-US" sz="2000" dirty="0"/>
          </a:p>
          <a:p>
            <a:pPr marL="381000" lvl="1" indent="0">
              <a:buNone/>
            </a:pPr>
            <a:r>
              <a:rPr lang="en-US" sz="1400" dirty="0" err="1" smtClean="0">
                <a:latin typeface="Courier New" panose="02070309020205020404" pitchFamily="49" charset="0"/>
                <a:cs typeface="Courier New" panose="02070309020205020404" pitchFamily="49" charset="0"/>
              </a:rPr>
              <a:t>keytool</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-list -</a:t>
            </a:r>
            <a:r>
              <a:rPr lang="en-US" sz="1400" dirty="0" err="1">
                <a:latin typeface="Courier New" panose="02070309020205020404" pitchFamily="49" charset="0"/>
                <a:cs typeface="Courier New" panose="02070309020205020404" pitchFamily="49" charset="0"/>
              </a:rPr>
              <a:t>keystore</a:t>
            </a:r>
            <a:r>
              <a:rPr lang="en-US" sz="1400" dirty="0">
                <a:latin typeface="Courier New" panose="02070309020205020404" pitchFamily="49" charset="0"/>
                <a:cs typeface="Courier New" panose="02070309020205020404" pitchFamily="49" charset="0"/>
              </a:rPr>
              <a:t> /path/to/</a:t>
            </a:r>
            <a:r>
              <a:rPr lang="en-US" sz="1400" dirty="0" err="1">
                <a:latin typeface="Courier New" panose="02070309020205020404" pitchFamily="49" charset="0"/>
                <a:cs typeface="Courier New" panose="02070309020205020404" pitchFamily="49" charset="0"/>
              </a:rPr>
              <a:t>debug.keystore</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storepass</a:t>
            </a:r>
            <a:r>
              <a:rPr lang="en-US" sz="1400" dirty="0">
                <a:latin typeface="Courier New" panose="02070309020205020404" pitchFamily="49" charset="0"/>
                <a:cs typeface="Courier New" panose="02070309020205020404" pitchFamily="49" charset="0"/>
              </a:rPr>
              <a:t> android</a:t>
            </a:r>
          </a:p>
        </p:txBody>
      </p:sp>
    </p:spTree>
    <p:extLst>
      <p:ext uri="{BB962C8B-B14F-4D97-AF65-F5344CB8AC3E}">
        <p14:creationId xmlns:p14="http://schemas.microsoft.com/office/powerpoint/2010/main" val="383245752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Getting Your Map API Key</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381000" lvl="1" indent="0">
              <a:buNone/>
            </a:pPr>
            <a:endParaRPr lang="en-US" sz="2000" dirty="0" smtClean="0"/>
          </a:p>
          <a:p>
            <a:pPr marL="381000" lvl="1" indent="0">
              <a:buNone/>
            </a:pPr>
            <a:endParaRPr lang="en-US" sz="2000" dirty="0"/>
          </a:p>
          <a:p>
            <a:pPr marL="381000" lvl="1" indent="0">
              <a:buNone/>
            </a:pPr>
            <a:endParaRPr lang="en-US" sz="2000" dirty="0" smtClean="0"/>
          </a:p>
          <a:p>
            <a:pPr marL="381000" lvl="1" indent="0">
              <a:buNone/>
            </a:pPr>
            <a:endParaRPr lang="en-US" sz="2000" dirty="0"/>
          </a:p>
          <a:p>
            <a:pPr marL="381000" lvl="1" indent="0">
              <a:buNone/>
            </a:pPr>
            <a:endParaRPr lang="en-US" sz="2000" dirty="0" smtClean="0"/>
          </a:p>
          <a:p>
            <a:pPr marL="381000" lvl="1" indent="0">
              <a:buNone/>
            </a:pPr>
            <a:r>
              <a:rPr lang="en-US" dirty="0" smtClean="0">
                <a:latin typeface="Courier New" panose="02070309020205020404" pitchFamily="49" charset="0"/>
                <a:cs typeface="Courier New" panose="02070309020205020404" pitchFamily="49" charset="0"/>
              </a:rPr>
              <a:t>&lt;</a:t>
            </a:r>
            <a:r>
              <a:rPr lang="en-US" dirty="0">
                <a:latin typeface="Courier New" panose="02070309020205020404" pitchFamily="49" charset="0"/>
                <a:cs typeface="Courier New" panose="02070309020205020404" pitchFamily="49" charset="0"/>
              </a:rPr>
              <a:t>meta-data</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android:value</a:t>
            </a:r>
            <a:r>
              <a:rPr lang="en-US" dirty="0" smtClean="0">
                <a:latin typeface="Courier New" panose="02070309020205020404" pitchFamily="49" charset="0"/>
                <a:cs typeface="Courier New" panose="02070309020205020404" pitchFamily="49" charset="0"/>
              </a:rPr>
              <a:t>=“YOUR_API_KEY</a:t>
            </a:r>
            <a:r>
              <a:rPr lang="en-US" dirty="0">
                <a:latin typeface="Courier New" panose="02070309020205020404" pitchFamily="49" charset="0"/>
                <a:cs typeface="Courier New" panose="02070309020205020404" pitchFamily="49" charset="0"/>
              </a:rPr>
              <a:t>"</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android:name</a:t>
            </a:r>
            <a:r>
              <a:rPr lang="en-US" dirty="0">
                <a:latin typeface="Courier New" panose="02070309020205020404" pitchFamily="49" charset="0"/>
                <a:cs typeface="Courier New" panose="02070309020205020404" pitchFamily="49" charset="0"/>
              </a:rPr>
              <a:t>="com.google.android.maps.v2.API_KEY" /&gt;</a:t>
            </a:r>
          </a:p>
        </p:txBody>
      </p:sp>
    </p:spTree>
    <p:extLst>
      <p:ext uri="{BB962C8B-B14F-4D97-AF65-F5344CB8AC3E}">
        <p14:creationId xmlns:p14="http://schemas.microsoft.com/office/powerpoint/2010/main" val="8331902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Map Fragments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381000" lvl="1" indent="0">
              <a:buNone/>
            </a:pPr>
            <a:endParaRPr lang="en-US" sz="2000" dirty="0" smtClean="0"/>
          </a:p>
          <a:p>
            <a:pPr marL="381000" lvl="1" indent="0">
              <a:buNone/>
            </a:pPr>
            <a:endParaRPr lang="en-US" sz="2000" dirty="0"/>
          </a:p>
          <a:p>
            <a:pPr marL="381000" lvl="1" indent="0">
              <a:buNone/>
            </a:pPr>
            <a:endParaRPr lang="en-US" sz="2000" dirty="0" smtClean="0"/>
          </a:p>
          <a:p>
            <a:pPr marL="381000" lvl="1" indent="0">
              <a:buNone/>
            </a:pPr>
            <a:endParaRPr lang="en-US" sz="2000" dirty="0"/>
          </a:p>
          <a:p>
            <a:pPr marL="381000" lvl="1" indent="0">
              <a:buNone/>
            </a:pPr>
            <a:r>
              <a:rPr lang="en-US" dirty="0" smtClean="0">
                <a:latin typeface="Courier New" panose="02070309020205020404" pitchFamily="49" charset="0"/>
                <a:cs typeface="Courier New" panose="02070309020205020404" pitchFamily="49" charset="0"/>
              </a:rPr>
              <a:t>&lt;</a:t>
            </a:r>
            <a:r>
              <a:rPr lang="en-US" dirty="0">
                <a:latin typeface="Courier New" panose="02070309020205020404" pitchFamily="49" charset="0"/>
                <a:cs typeface="Courier New" panose="02070309020205020404" pitchFamily="49" charset="0"/>
              </a:rPr>
              <a:t>fragment</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android:id</a:t>
            </a:r>
            <a:r>
              <a:rPr lang="en-US" dirty="0">
                <a:latin typeface="Courier New" panose="02070309020205020404" pitchFamily="49" charset="0"/>
                <a:cs typeface="Courier New" panose="02070309020205020404" pitchFamily="49" charset="0"/>
              </a:rPr>
              <a:t>="@+id/map"</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android:layout_width</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match_parent</a:t>
            </a:r>
            <a:r>
              <a:rPr lang="en-US" dirty="0">
                <a:latin typeface="Courier New" panose="02070309020205020404" pitchFamily="49" charset="0"/>
                <a:cs typeface="Courier New" panose="02070309020205020404" pitchFamily="49" charset="0"/>
              </a:rPr>
              <a:t>"</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android:layout_height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match_parent</a:t>
            </a:r>
            <a:r>
              <a:rPr lang="en-US" dirty="0">
                <a:latin typeface="Courier New" panose="02070309020205020404" pitchFamily="49" charset="0"/>
                <a:cs typeface="Courier New" panose="02070309020205020404" pitchFamily="49" charset="0"/>
              </a:rPr>
              <a:t>"</a:t>
            </a:r>
          </a:p>
          <a:p>
            <a:pPr marL="381000" lvl="1" indent="0">
              <a:buNone/>
            </a:pPr>
            <a:r>
              <a:rPr lang="en-US" dirty="0">
                <a:latin typeface="Courier New" panose="02070309020205020404" pitchFamily="49" charset="0"/>
                <a:cs typeface="Courier New" panose="02070309020205020404" pitchFamily="49" charset="0"/>
              </a:rPr>
              <a:t>    class="</a:t>
            </a:r>
            <a:r>
              <a:rPr lang="en-US" dirty="0" err="1">
                <a:latin typeface="Courier New" panose="02070309020205020404" pitchFamily="49" charset="0"/>
                <a:cs typeface="Courier New" panose="02070309020205020404" pitchFamily="49" charset="0"/>
              </a:rPr>
              <a:t>com.google.android.gms.maps.SupportMapFragment</a:t>
            </a:r>
            <a:r>
              <a:rPr lang="en-US" dirty="0">
                <a:latin typeface="Courier New" panose="02070309020205020404" pitchFamily="49" charset="0"/>
                <a:cs typeface="Courier New" panose="02070309020205020404" pitchFamily="49" charset="0"/>
              </a:rPr>
              <a:t>" /&gt;</a:t>
            </a:r>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Map Fragments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381000" lvl="1" indent="0">
              <a:buNone/>
            </a:pPr>
            <a:endParaRPr lang="en-US" sz="2000" dirty="0" smtClean="0"/>
          </a:p>
          <a:p>
            <a:pPr marL="381000" lvl="1" indent="0">
              <a:buNone/>
            </a:pPr>
            <a:endParaRPr lang="en-US" sz="2000" dirty="0"/>
          </a:p>
          <a:p>
            <a:pPr marL="381000" lvl="1" indent="0">
              <a:buNone/>
            </a:pPr>
            <a:endParaRPr lang="en-US" sz="2000" dirty="0" smtClean="0"/>
          </a:p>
          <a:p>
            <a:pPr marL="381000" lvl="1" indent="0">
              <a:buNone/>
            </a:pPr>
            <a:endParaRPr lang="en-US" sz="2000" dirty="0"/>
          </a:p>
          <a:p>
            <a:pPr marL="381000" lvl="1" indent="0">
              <a:buNone/>
            </a:pPr>
            <a:endParaRPr lang="en-US" sz="2000" dirty="0" smtClean="0"/>
          </a:p>
          <a:p>
            <a:pPr marL="381000" lvl="1" indent="0">
              <a:buNone/>
            </a:pPr>
            <a:r>
              <a:rPr lang="en-US" dirty="0" smtClean="0">
                <a:latin typeface="Courier New" panose="02070309020205020404" pitchFamily="49" charset="0"/>
                <a:cs typeface="Courier New" panose="02070309020205020404" pitchFamily="49" charset="0"/>
              </a:rPr>
              <a:t>map </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SupportMapFragment</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getSupportFragmentManager</a:t>
            </a:r>
            <a:r>
              <a:rPr lang="en-US" dirty="0">
                <a:latin typeface="Courier New" panose="02070309020205020404" pitchFamily="49" charset="0"/>
                <a:cs typeface="Courier New" panose="02070309020205020404" pitchFamily="49" charset="0"/>
              </a:rPr>
              <a:t>()</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findFragmentById</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R.id.map</a:t>
            </a:r>
            <a:r>
              <a:rPr lang="en-US" dirty="0">
                <a:latin typeface="Courier New" panose="02070309020205020404" pitchFamily="49" charset="0"/>
                <a:cs typeface="Courier New" panose="02070309020205020404" pitchFamily="49" charset="0"/>
              </a:rPr>
              <a:t>))</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getMap</a:t>
            </a: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35278318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Map Fragments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pic>
        <p:nvPicPr>
          <p:cNvPr id="3" name="Content Placeholder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213348" y="1295400"/>
            <a:ext cx="2717304" cy="4830763"/>
          </a:xfrm>
        </p:spPr>
      </p:pic>
    </p:spTree>
    <p:extLst>
      <p:ext uri="{BB962C8B-B14F-4D97-AF65-F5344CB8AC3E}">
        <p14:creationId xmlns:p14="http://schemas.microsoft.com/office/powerpoint/2010/main" val="335278318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Marking the Spot</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1600200" lvl="4" indent="0">
              <a:buNone/>
            </a:pPr>
            <a:endParaRPr lang="en-US" sz="2000" dirty="0" smtClean="0"/>
          </a:p>
          <a:p>
            <a:pPr marL="1600200" lvl="4" indent="0">
              <a:buNone/>
            </a:pPr>
            <a:endParaRPr lang="en-US" sz="2000" dirty="0"/>
          </a:p>
          <a:p>
            <a:pPr marL="1600200" lvl="4" indent="0">
              <a:buNone/>
            </a:pPr>
            <a:endParaRPr lang="en-US" sz="2000" dirty="0" smtClean="0"/>
          </a:p>
          <a:p>
            <a:pPr marL="1600200" lvl="4" indent="0">
              <a:buNone/>
            </a:pPr>
            <a:endParaRPr lang="en-US" sz="2000" dirty="0"/>
          </a:p>
          <a:p>
            <a:pPr marL="1600200" lvl="4" indent="0">
              <a:buNone/>
            </a:pPr>
            <a:endParaRPr lang="en-US" sz="2000" dirty="0" smtClean="0"/>
          </a:p>
          <a:p>
            <a:pPr marL="762000" lvl="2" indent="0">
              <a:buNone/>
            </a:pPr>
            <a:r>
              <a:rPr lang="en-US" sz="2000" dirty="0" err="1" smtClean="0">
                <a:latin typeface="Courier New" panose="02070309020205020404" pitchFamily="49" charset="0"/>
                <a:cs typeface="Courier New" panose="02070309020205020404" pitchFamily="49" charset="0"/>
              </a:rPr>
              <a:t>map.addMarker</a:t>
            </a:r>
            <a:r>
              <a:rPr lang="en-US" sz="2000" dirty="0" smtClean="0">
                <a:latin typeface="Courier New" panose="02070309020205020404" pitchFamily="49" charset="0"/>
                <a:cs typeface="Courier New" panose="02070309020205020404" pitchFamily="49" charset="0"/>
              </a:rPr>
              <a:t>(new </a:t>
            </a:r>
            <a:r>
              <a:rPr lang="en-US" sz="2000" dirty="0" err="1">
                <a:latin typeface="Courier New" panose="02070309020205020404" pitchFamily="49" charset="0"/>
                <a:cs typeface="Courier New" panose="02070309020205020404" pitchFamily="49" charset="0"/>
              </a:rPr>
              <a:t>MarkerOptions</a:t>
            </a:r>
            <a:r>
              <a:rPr lang="en-US" sz="2000" dirty="0">
                <a:latin typeface="Courier New" panose="02070309020205020404" pitchFamily="49" charset="0"/>
                <a:cs typeface="Courier New" panose="02070309020205020404" pitchFamily="49" charset="0"/>
              </a:rPr>
              <a:t>()</a:t>
            </a:r>
          </a:p>
          <a:p>
            <a:pPr marL="762000" lvl="2" indent="0">
              <a:buNone/>
            </a:pPr>
            <a:r>
              <a:rPr lang="en-US" sz="2000" dirty="0">
                <a:latin typeface="Courier New" panose="02070309020205020404" pitchFamily="49" charset="0"/>
                <a:cs typeface="Courier New" panose="02070309020205020404" pitchFamily="49" charset="0"/>
              </a:rPr>
              <a:t>            .position(new </a:t>
            </a:r>
            <a:r>
              <a:rPr lang="en-US" sz="2000" dirty="0" err="1">
                <a:latin typeface="Courier New" panose="02070309020205020404" pitchFamily="49" charset="0"/>
                <a:cs typeface="Courier New" panose="02070309020205020404" pitchFamily="49" charset="0"/>
              </a:rPr>
              <a:t>LatLng</a:t>
            </a:r>
            <a:r>
              <a:rPr lang="en-US" sz="2000" dirty="0">
                <a:latin typeface="Courier New" panose="02070309020205020404" pitchFamily="49" charset="0"/>
                <a:cs typeface="Courier New" panose="02070309020205020404" pitchFamily="49" charset="0"/>
              </a:rPr>
              <a:t>(0, 0))</a:t>
            </a:r>
          </a:p>
          <a:p>
            <a:pPr marL="762000" lvl="2" indent="0">
              <a:buNone/>
            </a:pPr>
            <a:r>
              <a:rPr lang="en-US" sz="2000" dirty="0">
                <a:latin typeface="Courier New" panose="02070309020205020404" pitchFamily="49" charset="0"/>
                <a:cs typeface="Courier New" panose="02070309020205020404" pitchFamily="49" charset="0"/>
              </a:rPr>
              <a:t>            .title("Marker"));</a:t>
            </a:r>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Marking the Spot</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pic>
        <p:nvPicPr>
          <p:cNvPr id="3" name="Content Placeholder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213348" y="1295400"/>
            <a:ext cx="2717304" cy="4830763"/>
          </a:xfrm>
        </p:spPr>
      </p:pic>
    </p:spTree>
    <p:extLst>
      <p:ext uri="{BB962C8B-B14F-4D97-AF65-F5344CB8AC3E}">
        <p14:creationId xmlns:p14="http://schemas.microsoft.com/office/powerpoint/2010/main" val="33325892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Incorporating Android Location APIs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1800" dirty="0"/>
              <a:t>The Android location APIs are built directly into the Android </a:t>
            </a:r>
            <a:r>
              <a:rPr lang="en-US" sz="1800" dirty="0" smtClean="0"/>
              <a:t>SDK.</a:t>
            </a:r>
          </a:p>
          <a:p>
            <a:r>
              <a:rPr lang="en-US" sz="1800" dirty="0" smtClean="0"/>
              <a:t>Until </a:t>
            </a:r>
            <a:r>
              <a:rPr lang="en-US" sz="1800" dirty="0"/>
              <a:t>Google Play services introduced the new Google location services APIs, the </a:t>
            </a:r>
            <a:r>
              <a:rPr lang="en-US" sz="1800" dirty="0" err="1">
                <a:latin typeface="Courier New" panose="02070309020205020404" pitchFamily="49" charset="0"/>
                <a:cs typeface="Courier New" panose="02070309020205020404" pitchFamily="49" charset="0"/>
              </a:rPr>
              <a:t>android.location</a:t>
            </a:r>
            <a:r>
              <a:rPr lang="en-US" sz="1800" dirty="0"/>
              <a:t> package provided the sole means for working with the location features of a </a:t>
            </a:r>
            <a:r>
              <a:rPr lang="en-US" sz="1800" dirty="0" smtClean="0"/>
              <a:t>device.</a:t>
            </a:r>
          </a:p>
          <a:p>
            <a:r>
              <a:rPr lang="en-US" sz="1800" dirty="0" smtClean="0"/>
              <a:t>Even </a:t>
            </a:r>
            <a:r>
              <a:rPr lang="en-US" sz="1800" dirty="0"/>
              <a:t>though the new Google location APIs are much more robust, here are some reasons why you should care about the Android location APIs:</a:t>
            </a:r>
          </a:p>
          <a:p>
            <a:pPr lvl="1"/>
            <a:r>
              <a:rPr lang="en-US" sz="1800" dirty="0"/>
              <a:t>Not all devices are capable of having Google Play services </a:t>
            </a:r>
            <a:r>
              <a:rPr lang="en-US" sz="1800" dirty="0" smtClean="0"/>
              <a:t>installed.</a:t>
            </a:r>
          </a:p>
          <a:p>
            <a:pPr lvl="2"/>
            <a:r>
              <a:rPr lang="en-US" sz="1800" dirty="0" smtClean="0"/>
              <a:t>Therefore</a:t>
            </a:r>
            <a:r>
              <a:rPr lang="en-US" sz="1800" dirty="0"/>
              <a:t>, it is impossible to access the Google location APIs on these </a:t>
            </a:r>
            <a:r>
              <a:rPr lang="en-US" sz="1800" dirty="0" smtClean="0"/>
              <a:t>devices.</a:t>
            </a:r>
            <a:endParaRPr lang="en-US" sz="1800" dirty="0"/>
          </a:p>
          <a:p>
            <a:pPr lvl="1"/>
            <a:r>
              <a:rPr lang="en-US" sz="1800" dirty="0"/>
              <a:t>There are many classes available in the Android location APIs that are not available in the Google location </a:t>
            </a:r>
            <a:r>
              <a:rPr lang="en-US" sz="1800" dirty="0" smtClean="0"/>
              <a:t>APIs.</a:t>
            </a:r>
          </a:p>
          <a:p>
            <a:pPr lvl="2"/>
            <a:r>
              <a:rPr lang="en-US" sz="1800" dirty="0" smtClean="0"/>
              <a:t>This </a:t>
            </a:r>
            <a:r>
              <a:rPr lang="en-US" sz="1800" dirty="0"/>
              <a:t>means that you are able to make use of the best of both APIs (provided they are both available), rather than relying on one over the </a:t>
            </a:r>
            <a:r>
              <a:rPr lang="en-US" sz="1800" dirty="0" smtClean="0"/>
              <a:t>other.</a:t>
            </a:r>
            <a:endParaRPr lang="en-US" sz="1800" dirty="0"/>
          </a:p>
        </p:txBody>
      </p:sp>
    </p:spTree>
    <p:extLst>
      <p:ext uri="{BB962C8B-B14F-4D97-AF65-F5344CB8AC3E}">
        <p14:creationId xmlns:p14="http://schemas.microsoft.com/office/powerpoint/2010/main" val="83827988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a:t>Positioning and Animating the Map Camera</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dirty="0" smtClean="0"/>
          </a:p>
          <a:p>
            <a:pPr marL="762000" lvl="2" indent="0">
              <a:buNone/>
            </a:pPr>
            <a:endParaRPr lang="en-US" dirty="0"/>
          </a:p>
          <a:p>
            <a:pPr marL="762000" lvl="2" indent="0">
              <a:buNone/>
            </a:pPr>
            <a:endParaRPr lang="en-US" dirty="0" smtClean="0"/>
          </a:p>
          <a:p>
            <a:pPr marL="762000" lvl="2" indent="0">
              <a:buNone/>
            </a:pPr>
            <a:endParaRPr lang="en-US" dirty="0"/>
          </a:p>
          <a:p>
            <a:pPr marL="762000" lvl="2" indent="0">
              <a:buNone/>
            </a:pPr>
            <a:endParaRPr lang="en-US" dirty="0" smtClean="0"/>
          </a:p>
          <a:p>
            <a:pPr marL="381000" lvl="1" indent="0">
              <a:buNone/>
            </a:pPr>
            <a:r>
              <a:rPr lang="en-US" sz="1400" dirty="0" err="1" smtClean="0">
                <a:latin typeface="Courier New" panose="02070309020205020404" pitchFamily="49" charset="0"/>
                <a:cs typeface="Courier New" panose="02070309020205020404" pitchFamily="49" charset="0"/>
              </a:rPr>
              <a:t>destBuilder</a:t>
            </a:r>
            <a:r>
              <a:rPr lang="en-US" sz="1400" dirty="0" smtClean="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rPr>
              <a:t>= new </a:t>
            </a:r>
            <a:r>
              <a:rPr lang="en-US" sz="1400" dirty="0" err="1">
                <a:latin typeface="Courier New" panose="02070309020205020404" pitchFamily="49" charset="0"/>
                <a:cs typeface="Courier New" panose="02070309020205020404" pitchFamily="49" charset="0"/>
              </a:rPr>
              <a:t>CameraPosition.Builder</a:t>
            </a:r>
            <a:r>
              <a:rPr lang="en-US" sz="1400" dirty="0">
                <a:latin typeface="Courier New" panose="02070309020205020404" pitchFamily="49" charset="0"/>
                <a:cs typeface="Courier New" panose="02070309020205020404" pitchFamily="49" charset="0"/>
              </a:rPr>
              <a:t>();</a:t>
            </a:r>
          </a:p>
          <a:p>
            <a:pPr marL="381000" lvl="1" indent="0">
              <a:buNone/>
            </a:pPr>
            <a:r>
              <a:rPr lang="en-US" sz="1400" dirty="0" err="1">
                <a:latin typeface="Courier New" panose="02070309020205020404" pitchFamily="49" charset="0"/>
                <a:cs typeface="Courier New" panose="02070309020205020404" pitchFamily="49" charset="0"/>
              </a:rPr>
              <a:t>CameraPosition</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dest</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destBuilder.target</a:t>
            </a:r>
            <a:r>
              <a:rPr lang="en-US" sz="1400" dirty="0">
                <a:latin typeface="Courier New" panose="02070309020205020404" pitchFamily="49" charset="0"/>
                <a:cs typeface="Courier New" panose="02070309020205020404" pitchFamily="49" charset="0"/>
              </a:rPr>
              <a:t>(new </a:t>
            </a:r>
            <a:r>
              <a:rPr lang="en-US" sz="1400" dirty="0" err="1">
                <a:latin typeface="Courier New" panose="02070309020205020404" pitchFamily="49" charset="0"/>
                <a:cs typeface="Courier New" panose="02070309020205020404" pitchFamily="49" charset="0"/>
              </a:rPr>
              <a:t>LatLng</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lat</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lon</a:t>
            </a:r>
            <a:r>
              <a:rPr lang="en-US" sz="1400" dirty="0">
                <a:latin typeface="Courier New" panose="02070309020205020404" pitchFamily="49" charset="0"/>
                <a:cs typeface="Courier New" panose="02070309020205020404" pitchFamily="49" charset="0"/>
              </a:rPr>
              <a:t>))</a:t>
            </a:r>
          </a:p>
          <a:p>
            <a:pPr marL="381000" lvl="1" indent="0">
              <a:buNone/>
            </a:pPr>
            <a:r>
              <a:rPr lang="en-US" sz="1400" dirty="0">
                <a:latin typeface="Courier New" panose="02070309020205020404" pitchFamily="49" charset="0"/>
                <a:cs typeface="Courier New" panose="02070309020205020404" pitchFamily="49" charset="0"/>
              </a:rPr>
              <a:t>                            .zoom(15.5f)</a:t>
            </a:r>
          </a:p>
          <a:p>
            <a:pPr marL="381000" lvl="1" indent="0">
              <a:buNone/>
            </a:pPr>
            <a:r>
              <a:rPr lang="en-US" sz="1400" dirty="0">
                <a:latin typeface="Courier New" panose="02070309020205020404" pitchFamily="49" charset="0"/>
                <a:cs typeface="Courier New" panose="02070309020205020404" pitchFamily="49" charset="0"/>
              </a:rPr>
              <a:t>                            .bearing(300)</a:t>
            </a:r>
          </a:p>
          <a:p>
            <a:pPr marL="381000" lvl="1" indent="0">
              <a:buNone/>
            </a:pPr>
            <a:r>
              <a:rPr lang="en-US" sz="1400" dirty="0">
                <a:latin typeface="Courier New" panose="02070309020205020404" pitchFamily="49" charset="0"/>
                <a:cs typeface="Courier New" panose="02070309020205020404" pitchFamily="49" charset="0"/>
              </a:rPr>
              <a:t>                            .tilt(50)</a:t>
            </a:r>
          </a:p>
          <a:p>
            <a:pPr marL="381000" lvl="1" indent="0">
              <a:buNone/>
            </a:pPr>
            <a:r>
              <a:rPr lang="en-US" sz="1400" dirty="0">
                <a:latin typeface="Courier New" panose="02070309020205020404" pitchFamily="49" charset="0"/>
                <a:cs typeface="Courier New" panose="02070309020205020404" pitchFamily="49" charset="0"/>
              </a:rPr>
              <a:t>                            .build();</a:t>
            </a:r>
          </a:p>
          <a:p>
            <a:pPr marL="381000" lvl="1" indent="0">
              <a:buNone/>
            </a:pPr>
            <a:r>
              <a:rPr lang="en-US" sz="1400" dirty="0" err="1">
                <a:latin typeface="Courier New" panose="02070309020205020404" pitchFamily="49" charset="0"/>
                <a:cs typeface="Courier New" panose="02070309020205020404" pitchFamily="49" charset="0"/>
              </a:rPr>
              <a:t>map.animateCamera</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CameraUpdateFactory.newCameraPosition</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dest</a:t>
            </a:r>
            <a:r>
              <a:rPr lang="en-US" sz="14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a:t>Positioning and Animating the Map Camera</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pic>
        <p:nvPicPr>
          <p:cNvPr id="3" name="Content Placeholder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213348" y="1295400"/>
            <a:ext cx="2717304" cy="4830763"/>
          </a:xfrm>
        </p:spPr>
      </p:pic>
    </p:spTree>
    <p:extLst>
      <p:ext uri="{BB962C8B-B14F-4D97-AF65-F5344CB8AC3E}">
        <p14:creationId xmlns:p14="http://schemas.microsoft.com/office/powerpoint/2010/main" val="359505533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p:cNvSpPr>
            <a:spLocks noGrp="1"/>
          </p:cNvSpPr>
          <p:nvPr>
            <p:ph type="title"/>
          </p:nvPr>
        </p:nvSpPr>
        <p:spPr>
          <a:xfrm>
            <a:off x="457200" y="274638"/>
            <a:ext cx="5029200" cy="1630362"/>
          </a:xfrm>
        </p:spPr>
        <p:txBody>
          <a:bodyPr/>
          <a:lstStyle/>
          <a:p>
            <a:pPr algn="l" eaLnBrk="1" hangingPunct="1"/>
            <a:r>
              <a:rPr lang="en-US" smtClean="0">
                <a:latin typeface="Arial" charset="0"/>
              </a:rPr>
              <a:t>Chapter 17</a:t>
            </a:r>
            <a:r>
              <a:rPr lang="en-US" dirty="0" smtClean="0">
                <a:latin typeface="Arial" charset="0"/>
              </a:rPr>
              <a:t/>
            </a:r>
            <a:br>
              <a:rPr lang="en-US" dirty="0" smtClean="0">
                <a:latin typeface="Arial" charset="0"/>
              </a:rPr>
            </a:br>
            <a:r>
              <a:rPr lang="en-US" dirty="0" smtClean="0"/>
              <a:t>Summary</a:t>
            </a:r>
          </a:p>
        </p:txBody>
      </p:sp>
      <p:sp>
        <p:nvSpPr>
          <p:cNvPr id="19458" name="Content Placeholder 2"/>
          <p:cNvSpPr>
            <a:spLocks noGrp="1"/>
          </p:cNvSpPr>
          <p:nvPr>
            <p:ph idx="1"/>
          </p:nvPr>
        </p:nvSpPr>
        <p:spPr>
          <a:xfrm>
            <a:off x="685800" y="1752600"/>
            <a:ext cx="7772400" cy="4495800"/>
          </a:xfrm>
        </p:spPr>
        <p:txBody>
          <a:bodyPr/>
          <a:lstStyle/>
          <a:p>
            <a:pPr eaLnBrk="1" hangingPunct="1"/>
            <a:r>
              <a:rPr lang="en-US" sz="2400" dirty="0" smtClean="0"/>
              <a:t>We have learned about incorporating Android location APIs.</a:t>
            </a:r>
          </a:p>
          <a:p>
            <a:pPr eaLnBrk="1" hangingPunct="1"/>
            <a:r>
              <a:rPr lang="en-US" sz="2400" dirty="0" smtClean="0"/>
              <a:t>We have learned about incorporating Google location services APIs.</a:t>
            </a:r>
          </a:p>
          <a:p>
            <a:pPr eaLnBrk="1" hangingPunct="1"/>
            <a:r>
              <a:rPr lang="en-US" sz="2400" dirty="0" smtClean="0"/>
              <a:t>We have learned about incorporating Google Maps Android API v2.</a:t>
            </a:r>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smtClean="0"/>
              <a:t>References and More Information</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371600"/>
            <a:ext cx="8229600" cy="4754563"/>
          </a:xfrm>
        </p:spPr>
        <p:txBody>
          <a:bodyPr/>
          <a:lstStyle/>
          <a:p>
            <a:r>
              <a:rPr lang="en-US" sz="1800" dirty="0"/>
              <a:t>Android Google Services: “Location APIs”:</a:t>
            </a:r>
          </a:p>
          <a:p>
            <a:pPr lvl="1"/>
            <a:r>
              <a:rPr lang="en-US" sz="1800" i="1" dirty="0" smtClean="0"/>
              <a:t>http</a:t>
            </a:r>
            <a:r>
              <a:rPr lang="en-US" sz="1800" i="1" dirty="0"/>
              <a:t>://d.android.com/google/play-services/location.html</a:t>
            </a:r>
          </a:p>
          <a:p>
            <a:r>
              <a:rPr lang="en-US" sz="1800" dirty="0"/>
              <a:t>Android Training: “Making Your App Location-Aware”:</a:t>
            </a:r>
          </a:p>
          <a:p>
            <a:pPr lvl="1"/>
            <a:r>
              <a:rPr lang="en-US" sz="1800" i="1" dirty="0" smtClean="0"/>
              <a:t>http</a:t>
            </a:r>
            <a:r>
              <a:rPr lang="en-US" sz="1800" i="1" dirty="0"/>
              <a:t>://d.android.com/training/location/index.html</a:t>
            </a:r>
          </a:p>
          <a:p>
            <a:r>
              <a:rPr lang="en-US" sz="1800" dirty="0"/>
              <a:t>Android API Guides: “Location and Maps”:</a:t>
            </a:r>
          </a:p>
          <a:p>
            <a:pPr lvl="1"/>
            <a:r>
              <a:rPr lang="en-US" sz="1800" i="1" dirty="0" smtClean="0"/>
              <a:t>http</a:t>
            </a:r>
            <a:r>
              <a:rPr lang="en-US" sz="1800" i="1" dirty="0"/>
              <a:t>://d.android.com/guide/topics/location/index.html</a:t>
            </a:r>
          </a:p>
          <a:p>
            <a:r>
              <a:rPr lang="en-US" sz="1800" dirty="0"/>
              <a:t>Android API Guides: “Location Strategies”:</a:t>
            </a:r>
          </a:p>
          <a:p>
            <a:pPr lvl="1"/>
            <a:r>
              <a:rPr lang="en-US" sz="1800" i="1" dirty="0" smtClean="0"/>
              <a:t>http</a:t>
            </a:r>
            <a:r>
              <a:rPr lang="en-US" sz="1800" i="1" dirty="0"/>
              <a:t>://d.android.com/guide/topics/location/strategies.html</a:t>
            </a:r>
          </a:p>
          <a:p>
            <a:r>
              <a:rPr lang="en-US" sz="1800" dirty="0"/>
              <a:t>Android Reference documentation on the </a:t>
            </a:r>
            <a:r>
              <a:rPr lang="en-US" sz="1800" dirty="0" err="1">
                <a:latin typeface="Courier New" panose="02070309020205020404" pitchFamily="49" charset="0"/>
                <a:cs typeface="Courier New" panose="02070309020205020404" pitchFamily="49" charset="0"/>
              </a:rPr>
              <a:t>android.location</a:t>
            </a:r>
            <a:r>
              <a:rPr lang="en-US" sz="1800" dirty="0"/>
              <a:t> package:</a:t>
            </a:r>
          </a:p>
          <a:p>
            <a:pPr lvl="1"/>
            <a:r>
              <a:rPr lang="en-US" sz="1800" i="1" dirty="0" smtClean="0"/>
              <a:t>http</a:t>
            </a:r>
            <a:r>
              <a:rPr lang="en-US" sz="1800" i="1" dirty="0"/>
              <a:t>://</a:t>
            </a:r>
            <a:r>
              <a:rPr lang="en-US" sz="1800" i="1" dirty="0" smtClean="0"/>
              <a:t>d.android.com/reference/android/location/package-summary.html</a:t>
            </a:r>
          </a:p>
          <a:p>
            <a:r>
              <a:rPr lang="en-US" sz="1800" dirty="0"/>
              <a:t>Android Google </a:t>
            </a:r>
            <a:r>
              <a:rPr lang="en-US" sz="1800" dirty="0" smtClean="0"/>
              <a:t>Services </a:t>
            </a:r>
            <a:r>
              <a:rPr lang="en-US" sz="1800" dirty="0"/>
              <a:t>Reference </a:t>
            </a:r>
            <a:r>
              <a:rPr lang="en-US" sz="1800" dirty="0" smtClean="0"/>
              <a:t>documentation </a:t>
            </a:r>
            <a:r>
              <a:rPr lang="en-US" sz="1800" dirty="0"/>
              <a:t>on the </a:t>
            </a:r>
            <a:r>
              <a:rPr lang="en-US" sz="1800" dirty="0" err="1">
                <a:latin typeface="Courier New" panose="02070309020205020404" pitchFamily="49" charset="0"/>
                <a:cs typeface="Courier New" panose="02070309020205020404" pitchFamily="49" charset="0"/>
              </a:rPr>
              <a:t>com.google.android.gms.location</a:t>
            </a:r>
            <a:r>
              <a:rPr lang="en-US" sz="1800" dirty="0"/>
              <a:t> package:</a:t>
            </a:r>
          </a:p>
          <a:p>
            <a:pPr lvl="1"/>
            <a:r>
              <a:rPr lang="en-US" sz="1800" i="1" dirty="0"/>
              <a:t>http://</a:t>
            </a:r>
            <a:r>
              <a:rPr lang="en-US" sz="1800" i="1" dirty="0" smtClean="0"/>
              <a:t>d.android.com/reference/com/google/android/gms/location/package-summary.html</a:t>
            </a:r>
            <a:endParaRPr lang="en-US" sz="1800" i="1" dirty="0"/>
          </a:p>
        </p:txBody>
      </p:sp>
    </p:spTree>
    <p:extLst>
      <p:ext uri="{BB962C8B-B14F-4D97-AF65-F5344CB8AC3E}">
        <p14:creationId xmlns:p14="http://schemas.microsoft.com/office/powerpoint/2010/main" val="25092202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smtClean="0"/>
              <a:t>References and More Information</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371600"/>
            <a:ext cx="8229600" cy="4754563"/>
          </a:xfrm>
        </p:spPr>
        <p:txBody>
          <a:bodyPr/>
          <a:lstStyle/>
          <a:p>
            <a:r>
              <a:rPr lang="en-US" sz="1800" dirty="0" smtClean="0"/>
              <a:t>Android </a:t>
            </a:r>
            <a:r>
              <a:rPr lang="en-US" sz="1800" dirty="0"/>
              <a:t>Google Services: “Google Maps Android API v2”:</a:t>
            </a:r>
          </a:p>
          <a:p>
            <a:pPr lvl="1"/>
            <a:r>
              <a:rPr lang="en-US" sz="1800" i="1" dirty="0" smtClean="0"/>
              <a:t>http</a:t>
            </a:r>
            <a:r>
              <a:rPr lang="en-US" sz="1800" i="1" dirty="0"/>
              <a:t>://d.android.com/google/play-services/maps.html</a:t>
            </a:r>
          </a:p>
          <a:p>
            <a:r>
              <a:rPr lang="en-US" sz="1800" dirty="0"/>
              <a:t>Google Developers: “Google Maps Android API v2”:</a:t>
            </a:r>
          </a:p>
          <a:p>
            <a:pPr lvl="1"/>
            <a:r>
              <a:rPr lang="en-US" sz="1800" i="1" dirty="0" smtClean="0"/>
              <a:t>https</a:t>
            </a:r>
            <a:r>
              <a:rPr lang="en-US" sz="1800" i="1" dirty="0"/>
              <a:t>://developers.google.com/maps/documentation/android/</a:t>
            </a:r>
          </a:p>
          <a:p>
            <a:r>
              <a:rPr lang="en-US" sz="1800" dirty="0"/>
              <a:t>Android Google </a:t>
            </a:r>
            <a:r>
              <a:rPr lang="en-US" sz="1800" dirty="0" smtClean="0"/>
              <a:t>Services Reference </a:t>
            </a:r>
            <a:r>
              <a:rPr lang="en-US" sz="1800" dirty="0"/>
              <a:t>documentation on the </a:t>
            </a:r>
            <a:r>
              <a:rPr lang="en-US" sz="1800" dirty="0" err="1">
                <a:latin typeface="Courier New" panose="02070309020205020404" pitchFamily="49" charset="0"/>
                <a:cs typeface="Courier New" panose="02070309020205020404" pitchFamily="49" charset="0"/>
              </a:rPr>
              <a:t>com.google.android.gms.maps</a:t>
            </a:r>
            <a:r>
              <a:rPr lang="en-US" sz="1800" dirty="0"/>
              <a:t> package:</a:t>
            </a:r>
          </a:p>
          <a:p>
            <a:pPr lvl="1"/>
            <a:r>
              <a:rPr lang="en-US" sz="1800" i="1" dirty="0" smtClean="0"/>
              <a:t>http</a:t>
            </a:r>
            <a:r>
              <a:rPr lang="en-US" sz="1800" i="1" dirty="0"/>
              <a:t>://d.android.com/reference/com/google/android/gms/maps/package-summary.html</a:t>
            </a:r>
          </a:p>
          <a:p>
            <a:r>
              <a:rPr lang="en-US" sz="1800" dirty="0"/>
              <a:t>Android Google </a:t>
            </a:r>
            <a:r>
              <a:rPr lang="en-US" sz="1800" dirty="0" smtClean="0"/>
              <a:t>Services </a:t>
            </a:r>
            <a:r>
              <a:rPr lang="en-US" sz="1800" dirty="0"/>
              <a:t>Reference </a:t>
            </a:r>
            <a:r>
              <a:rPr lang="en-US" sz="1800" dirty="0" smtClean="0"/>
              <a:t>documentation </a:t>
            </a:r>
            <a:r>
              <a:rPr lang="en-US" sz="1800" dirty="0"/>
              <a:t>on the </a:t>
            </a:r>
            <a:r>
              <a:rPr lang="en-US" sz="1800" dirty="0" err="1">
                <a:latin typeface="Courier New" panose="02070309020205020404" pitchFamily="49" charset="0"/>
                <a:cs typeface="Courier New" panose="02070309020205020404" pitchFamily="49" charset="0"/>
              </a:rPr>
              <a:t>com.google.android.gms.maps.model</a:t>
            </a:r>
            <a:r>
              <a:rPr lang="en-US" sz="1800" dirty="0"/>
              <a:t> package:</a:t>
            </a:r>
          </a:p>
          <a:p>
            <a:pPr lvl="1"/>
            <a:r>
              <a:rPr lang="en-US" sz="1800" i="1" dirty="0" smtClean="0"/>
              <a:t>http</a:t>
            </a:r>
            <a:r>
              <a:rPr lang="en-US" sz="1800" i="1" dirty="0"/>
              <a:t>://</a:t>
            </a:r>
            <a:r>
              <a:rPr lang="en-US" sz="1800" i="1" dirty="0" smtClean="0"/>
              <a:t>d.android.com/reference/com/google/android/gms/maps/model/package-summary.html</a:t>
            </a:r>
            <a:endParaRPr lang="en-US" sz="1800" i="1" dirty="0"/>
          </a:p>
        </p:txBody>
      </p:sp>
    </p:spTree>
    <p:extLst>
      <p:ext uri="{BB962C8B-B14F-4D97-AF65-F5344CB8AC3E}">
        <p14:creationId xmlns:p14="http://schemas.microsoft.com/office/powerpoint/2010/main" val="19731794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Using the Global Positioning System (GPS)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dirty="0"/>
              <a:t>The Android location APIs provide the means for accessing location via built-in GPS hardware, when it’s </a:t>
            </a:r>
            <a:r>
              <a:rPr lang="en-US" dirty="0" smtClean="0"/>
              <a:t>available.</a:t>
            </a:r>
          </a:p>
          <a:p>
            <a:r>
              <a:rPr lang="en-US" dirty="0" smtClean="0"/>
              <a:t>Generally </a:t>
            </a:r>
            <a:r>
              <a:rPr lang="en-US" dirty="0"/>
              <a:t>speaking, just about every Android phone has some location </a:t>
            </a:r>
            <a:r>
              <a:rPr lang="en-US" dirty="0" smtClean="0"/>
              <a:t>capabilities.</a:t>
            </a:r>
          </a:p>
          <a:p>
            <a:pPr lvl="1"/>
            <a:r>
              <a:rPr lang="en-US" dirty="0" smtClean="0"/>
              <a:t>For </a:t>
            </a:r>
            <a:r>
              <a:rPr lang="en-US" dirty="0"/>
              <a:t>example, in the United States, emergency services use mobile phone location </a:t>
            </a:r>
            <a:r>
              <a:rPr lang="en-US" dirty="0" smtClean="0"/>
              <a:t>information.</a:t>
            </a:r>
          </a:p>
          <a:p>
            <a:r>
              <a:rPr lang="en-US" dirty="0" smtClean="0"/>
              <a:t>That </a:t>
            </a:r>
            <a:r>
              <a:rPr lang="en-US" dirty="0"/>
              <a:t>said, not all Android devices are phones, nor do all phones enable consumer usage of location </a:t>
            </a:r>
            <a:r>
              <a:rPr lang="en-US" dirty="0" smtClean="0"/>
              <a:t>services.</a:t>
            </a:r>
          </a:p>
          <a:p>
            <a:r>
              <a:rPr lang="en-US" dirty="0" smtClean="0"/>
              <a:t>If </a:t>
            </a:r>
            <a:r>
              <a:rPr lang="en-US" dirty="0"/>
              <a:t>GPS features are disabled, or an Android device does not have location hardware, the Android SDK provides additional APIs for determining alternative location </a:t>
            </a:r>
            <a:r>
              <a:rPr lang="en-US" dirty="0" smtClean="0"/>
              <a:t>providers.</a:t>
            </a:r>
          </a:p>
          <a:p>
            <a:r>
              <a:rPr lang="en-US" dirty="0" smtClean="0"/>
              <a:t>These </a:t>
            </a:r>
            <a:r>
              <a:rPr lang="en-US" dirty="0"/>
              <a:t>other providers might have advantages and disadvantages in terms of power use, speed, and accuracy of </a:t>
            </a:r>
            <a:r>
              <a:rPr lang="en-US" dirty="0" smtClean="0"/>
              <a:t>reporting.</a:t>
            </a:r>
            <a:endParaRPr lang="en-US"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Using GPS Features in Your Applications</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381000" lvl="1" indent="0">
              <a:buNone/>
            </a:pPr>
            <a:endParaRPr lang="en-US" sz="1800" dirty="0" smtClean="0"/>
          </a:p>
          <a:p>
            <a:pPr marL="381000" lvl="1" indent="0">
              <a:buNone/>
            </a:pPr>
            <a:endParaRPr lang="en-US" sz="1800" dirty="0"/>
          </a:p>
          <a:p>
            <a:pPr marL="381000" lvl="1" indent="0">
              <a:buNone/>
            </a:pPr>
            <a:endParaRPr lang="en-US" sz="1800" dirty="0" smtClean="0"/>
          </a:p>
          <a:p>
            <a:pPr marL="381000" lvl="1" indent="0">
              <a:buNone/>
            </a:pPr>
            <a:endParaRPr lang="en-US" sz="1800" dirty="0"/>
          </a:p>
          <a:p>
            <a:pPr marL="381000" lvl="1" indent="0">
              <a:buNone/>
            </a:pPr>
            <a:r>
              <a:rPr lang="en-US" dirty="0" smtClean="0">
                <a:latin typeface="Courier New" panose="02070309020205020404" pitchFamily="49" charset="0"/>
                <a:cs typeface="Courier New" panose="02070309020205020404" pitchFamily="49" charset="0"/>
              </a:rPr>
              <a:t>&lt;</a:t>
            </a:r>
            <a:r>
              <a:rPr lang="en-US" dirty="0">
                <a:latin typeface="Courier New" panose="02070309020205020404" pitchFamily="49" charset="0"/>
                <a:cs typeface="Courier New" panose="02070309020205020404" pitchFamily="49" charset="0"/>
              </a:rPr>
              <a:t>uses-feature </a:t>
            </a:r>
            <a:r>
              <a:rPr lang="en-US" dirty="0" err="1">
                <a:latin typeface="Courier New" panose="02070309020205020404" pitchFamily="49" charset="0"/>
                <a:cs typeface="Courier New" panose="02070309020205020404" pitchFamily="49" charset="0"/>
              </a:rPr>
              <a:t>android:name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android.hardware.location</a:t>
            </a: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/&gt;</a:t>
            </a:r>
          </a:p>
          <a:p>
            <a:pPr marL="381000" lvl="1" indent="0">
              <a:buNone/>
            </a:pPr>
            <a:endParaRPr lang="en-US" sz="1800" dirty="0" smtClean="0"/>
          </a:p>
          <a:p>
            <a:pPr marL="381000" lvl="1" indent="0">
              <a:buNone/>
            </a:pPr>
            <a:r>
              <a:rPr lang="en-US" sz="1800" dirty="0"/>
              <a:t>o</a:t>
            </a:r>
            <a:r>
              <a:rPr lang="en-US" sz="1800" dirty="0" smtClean="0"/>
              <a:t>r</a:t>
            </a:r>
          </a:p>
          <a:p>
            <a:pPr marL="381000" lvl="1" indent="0">
              <a:buNone/>
            </a:pPr>
            <a:endParaRPr lang="en-US" sz="1800" dirty="0" smtClean="0"/>
          </a:p>
          <a:p>
            <a:pPr marL="381000" lvl="1" indent="0">
              <a:buNone/>
            </a:pPr>
            <a:r>
              <a:rPr lang="en-US" dirty="0">
                <a:latin typeface="Courier New" panose="02070309020205020404" pitchFamily="49" charset="0"/>
                <a:cs typeface="Courier New" panose="02070309020205020404" pitchFamily="49" charset="0"/>
              </a:rPr>
              <a:t>&lt;uses-feature </a:t>
            </a:r>
            <a:r>
              <a:rPr lang="en-US" dirty="0" err="1">
                <a:latin typeface="Courier New" panose="02070309020205020404" pitchFamily="49" charset="0"/>
                <a:cs typeface="Courier New" panose="02070309020205020404" pitchFamily="49" charset="0"/>
              </a:rPr>
              <a:t>android:name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android.hardware.location.gps</a:t>
            </a: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/&gt;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Determining the Location of the Device</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r>
              <a:rPr lang="en-US" sz="1800" dirty="0"/>
              <a:t>To determine device location with the Android location APIs, you need to perform a few steps and make some </a:t>
            </a:r>
            <a:r>
              <a:rPr lang="en-US" sz="1800" dirty="0" smtClean="0"/>
              <a:t>choices.</a:t>
            </a:r>
          </a:p>
          <a:p>
            <a:r>
              <a:rPr lang="en-US" sz="1800" dirty="0" smtClean="0"/>
              <a:t>The </a:t>
            </a:r>
            <a:r>
              <a:rPr lang="en-US" sz="1800" dirty="0"/>
              <a:t>following list summarizes this process:</a:t>
            </a:r>
          </a:p>
          <a:p>
            <a:pPr lvl="1">
              <a:buFont typeface="+mj-lt"/>
              <a:buAutoNum type="arabicPeriod"/>
            </a:pPr>
            <a:r>
              <a:rPr lang="en-US" sz="1800" dirty="0" smtClean="0"/>
              <a:t>Retrieve </a:t>
            </a:r>
            <a:r>
              <a:rPr lang="en-US" sz="1800" dirty="0"/>
              <a:t>an instance of the </a:t>
            </a:r>
            <a:r>
              <a:rPr lang="en-US" sz="1800" dirty="0" err="1">
                <a:latin typeface="Courier New" panose="02070309020205020404" pitchFamily="49" charset="0"/>
                <a:cs typeface="Courier New" panose="02070309020205020404" pitchFamily="49" charset="0"/>
              </a:rPr>
              <a:t>LocationManager</a:t>
            </a:r>
            <a:r>
              <a:rPr lang="en-US" sz="1800" dirty="0"/>
              <a:t> using a call to the </a:t>
            </a:r>
            <a:r>
              <a:rPr lang="en-US" sz="1800" dirty="0" err="1">
                <a:latin typeface="Courier New" panose="02070309020205020404" pitchFamily="49" charset="0"/>
                <a:cs typeface="Courier New" panose="02070309020205020404" pitchFamily="49" charset="0"/>
              </a:rPr>
              <a:t>getSystemService</a:t>
            </a:r>
            <a:r>
              <a:rPr lang="en-US" sz="1800" dirty="0">
                <a:latin typeface="Courier New" panose="02070309020205020404" pitchFamily="49" charset="0"/>
                <a:cs typeface="Courier New" panose="02070309020205020404" pitchFamily="49" charset="0"/>
              </a:rPr>
              <a:t>()</a:t>
            </a:r>
            <a:r>
              <a:rPr lang="en-US" sz="1800" dirty="0"/>
              <a:t> method using the </a:t>
            </a:r>
            <a:r>
              <a:rPr lang="en-US" sz="1800" dirty="0" smtClean="0">
                <a:latin typeface="Courier New" panose="02070309020205020404" pitchFamily="49" charset="0"/>
                <a:cs typeface="Courier New" panose="02070309020205020404" pitchFamily="49" charset="0"/>
              </a:rPr>
              <a:t>LOCATION_SERVICE</a:t>
            </a:r>
            <a:r>
              <a:rPr lang="en-US" sz="1800" dirty="0" smtClean="0"/>
              <a:t>.</a:t>
            </a:r>
            <a:endParaRPr lang="en-US" sz="1800" dirty="0"/>
          </a:p>
          <a:p>
            <a:pPr lvl="1">
              <a:buFont typeface="+mj-lt"/>
              <a:buAutoNum type="arabicPeriod"/>
            </a:pPr>
            <a:r>
              <a:rPr lang="en-US" sz="1800" dirty="0" smtClean="0"/>
              <a:t>Add </a:t>
            </a:r>
            <a:r>
              <a:rPr lang="en-US" sz="1800" dirty="0"/>
              <a:t>an appropriate permission to the </a:t>
            </a:r>
            <a:r>
              <a:rPr lang="en-US" sz="1800" dirty="0">
                <a:latin typeface="Courier New" panose="02070309020205020404" pitchFamily="49" charset="0"/>
                <a:cs typeface="Courier New" panose="02070309020205020404" pitchFamily="49" charset="0"/>
              </a:rPr>
              <a:t>AndroidManifest.xml</a:t>
            </a:r>
            <a:r>
              <a:rPr lang="en-US" sz="1800" dirty="0"/>
              <a:t> file, depending on </a:t>
            </a:r>
            <a:r>
              <a:rPr lang="en-US" sz="1800" dirty="0" smtClean="0"/>
              <a:t>what </a:t>
            </a:r>
            <a:r>
              <a:rPr lang="en-US" sz="1800" dirty="0"/>
              <a:t>type of location information the application </a:t>
            </a:r>
            <a:r>
              <a:rPr lang="en-US" sz="1800" dirty="0" smtClean="0"/>
              <a:t>needs.</a:t>
            </a:r>
            <a:endParaRPr lang="en-US" sz="1800" dirty="0"/>
          </a:p>
          <a:p>
            <a:pPr lvl="1">
              <a:buFont typeface="+mj-lt"/>
              <a:buAutoNum type="arabicPeriod"/>
            </a:pPr>
            <a:r>
              <a:rPr lang="en-US" sz="1800" dirty="0" smtClean="0"/>
              <a:t>Choose </a:t>
            </a:r>
            <a:r>
              <a:rPr lang="en-US" sz="1800" dirty="0"/>
              <a:t>a provider using either the </a:t>
            </a:r>
            <a:r>
              <a:rPr lang="en-US" sz="1800" dirty="0" err="1">
                <a:latin typeface="Courier New" panose="02070309020205020404" pitchFamily="49" charset="0"/>
                <a:cs typeface="Courier New" panose="02070309020205020404" pitchFamily="49" charset="0"/>
              </a:rPr>
              <a:t>getAllProviders</a:t>
            </a:r>
            <a:r>
              <a:rPr lang="en-US" sz="1800" dirty="0">
                <a:latin typeface="Courier New" panose="02070309020205020404" pitchFamily="49" charset="0"/>
                <a:cs typeface="Courier New" panose="02070309020205020404" pitchFamily="49" charset="0"/>
              </a:rPr>
              <a:t>()</a:t>
            </a:r>
            <a:r>
              <a:rPr lang="en-US" sz="1800" dirty="0"/>
              <a:t> method or the </a:t>
            </a:r>
            <a:r>
              <a:rPr lang="en-US" sz="1800" dirty="0" err="1">
                <a:latin typeface="Courier New" panose="02070309020205020404" pitchFamily="49" charset="0"/>
                <a:cs typeface="Courier New" panose="02070309020205020404" pitchFamily="49" charset="0"/>
              </a:rPr>
              <a:t>getBestProvider</a:t>
            </a:r>
            <a:r>
              <a:rPr lang="en-US" sz="1800" dirty="0">
                <a:latin typeface="Courier New" panose="02070309020205020404" pitchFamily="49" charset="0"/>
                <a:cs typeface="Courier New" panose="02070309020205020404" pitchFamily="49" charset="0"/>
              </a:rPr>
              <a:t>()</a:t>
            </a:r>
            <a:r>
              <a:rPr lang="en-US" sz="1800" dirty="0"/>
              <a:t> </a:t>
            </a:r>
            <a:r>
              <a:rPr lang="en-US" sz="1800" dirty="0" smtClean="0"/>
              <a:t>method.</a:t>
            </a:r>
            <a:endParaRPr lang="en-US" sz="1800" dirty="0"/>
          </a:p>
          <a:p>
            <a:pPr lvl="1">
              <a:buFont typeface="+mj-lt"/>
              <a:buAutoNum type="arabicPeriod"/>
            </a:pPr>
            <a:r>
              <a:rPr lang="en-US" sz="1800" dirty="0" smtClean="0"/>
              <a:t>Implement </a:t>
            </a:r>
            <a:r>
              <a:rPr lang="en-US" sz="1800" dirty="0"/>
              <a:t>a </a:t>
            </a:r>
            <a:r>
              <a:rPr lang="en-US" sz="1800" dirty="0" err="1">
                <a:latin typeface="Courier New" panose="02070309020205020404" pitchFamily="49" charset="0"/>
                <a:cs typeface="Courier New" panose="02070309020205020404" pitchFamily="49" charset="0"/>
              </a:rPr>
              <a:t>LocationListener</a:t>
            </a:r>
            <a:r>
              <a:rPr lang="en-US" sz="1800" dirty="0"/>
              <a:t> </a:t>
            </a:r>
            <a:r>
              <a:rPr lang="en-US" sz="1800" dirty="0" smtClean="0"/>
              <a:t>class.</a:t>
            </a:r>
            <a:endParaRPr lang="en-US" sz="1800" dirty="0"/>
          </a:p>
          <a:p>
            <a:pPr lvl="1">
              <a:buFont typeface="+mj-lt"/>
              <a:buAutoNum type="arabicPeriod"/>
            </a:pPr>
            <a:r>
              <a:rPr lang="en-US" sz="1800" dirty="0" smtClean="0"/>
              <a:t>Call </a:t>
            </a:r>
            <a:r>
              <a:rPr lang="en-US" sz="1800" dirty="0"/>
              <a:t>the </a:t>
            </a:r>
            <a:r>
              <a:rPr lang="en-US" sz="1800" dirty="0" err="1">
                <a:latin typeface="Courier New" panose="02070309020205020404" pitchFamily="49" charset="0"/>
                <a:cs typeface="Courier New" panose="02070309020205020404" pitchFamily="49" charset="0"/>
              </a:rPr>
              <a:t>requestLocationUpdates</a:t>
            </a:r>
            <a:r>
              <a:rPr lang="en-US" sz="1800" dirty="0">
                <a:latin typeface="Courier New" panose="02070309020205020404" pitchFamily="49" charset="0"/>
                <a:cs typeface="Courier New" panose="02070309020205020404" pitchFamily="49" charset="0"/>
              </a:rPr>
              <a:t>()</a:t>
            </a:r>
            <a:r>
              <a:rPr lang="en-US" sz="1800" dirty="0"/>
              <a:t> method with the chosen provider and the </a:t>
            </a:r>
            <a:r>
              <a:rPr lang="en-US" sz="1800" dirty="0" err="1">
                <a:latin typeface="Courier New" panose="02070309020205020404" pitchFamily="49" charset="0"/>
                <a:cs typeface="Courier New" panose="02070309020205020404" pitchFamily="49" charset="0"/>
              </a:rPr>
              <a:t>LocationListener</a:t>
            </a:r>
            <a:r>
              <a:rPr lang="en-US" sz="1800" dirty="0"/>
              <a:t> object to start receiving location </a:t>
            </a:r>
            <a:r>
              <a:rPr lang="en-US" sz="1800" dirty="0" smtClean="0"/>
              <a:t>information.</a:t>
            </a:r>
            <a:endParaRPr lang="en-US" sz="1800" dirty="0"/>
          </a:p>
        </p:txBody>
      </p:sp>
    </p:spTree>
    <p:extLst>
      <p:ext uri="{BB962C8B-B14F-4D97-AF65-F5344CB8AC3E}">
        <p14:creationId xmlns:p14="http://schemas.microsoft.com/office/powerpoint/2010/main" val="34835955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Determining the Location of the Device</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sz="1800" dirty="0" smtClean="0"/>
          </a:p>
          <a:p>
            <a:pPr marL="762000" lvl="2" indent="0">
              <a:buNone/>
            </a:pPr>
            <a:endParaRPr lang="en-US" sz="1800" dirty="0"/>
          </a:p>
          <a:p>
            <a:pPr marL="762000" lvl="2" indent="0">
              <a:buNone/>
            </a:pPr>
            <a:endParaRPr lang="en-US" sz="1800" dirty="0" smtClean="0"/>
          </a:p>
          <a:p>
            <a:pPr marL="762000" lvl="2" indent="0">
              <a:buNone/>
            </a:pPr>
            <a:endParaRPr lang="en-US" sz="1800" dirty="0"/>
          </a:p>
          <a:p>
            <a:pPr marL="381000" lvl="1" indent="0">
              <a:buNone/>
            </a:pPr>
            <a:r>
              <a:rPr lang="en-US" dirty="0" smtClean="0">
                <a:latin typeface="Courier New" panose="02070309020205020404" pitchFamily="49" charset="0"/>
                <a:cs typeface="Courier New" panose="02070309020205020404" pitchFamily="49" charset="0"/>
              </a:rPr>
              <a:t>import </a:t>
            </a:r>
            <a:r>
              <a:rPr lang="en-US" dirty="0" err="1">
                <a:latin typeface="Courier New" panose="02070309020205020404" pitchFamily="49" charset="0"/>
                <a:cs typeface="Courier New" panose="02070309020205020404" pitchFamily="49" charset="0"/>
              </a:rPr>
              <a:t>android.location</a:t>
            </a:r>
            <a:r>
              <a:rPr lang="en-US" dirty="0">
                <a:latin typeface="Courier New" panose="02070309020205020404" pitchFamily="49" charset="0"/>
                <a:cs typeface="Courier New" panose="02070309020205020404" pitchFamily="49" charset="0"/>
              </a:rPr>
              <a:t>.*;</a:t>
            </a:r>
          </a:p>
          <a:p>
            <a:pPr marL="381000" lvl="1" indent="0">
              <a:buNone/>
            </a:pPr>
            <a:r>
              <a:rPr lang="en-US" dirty="0">
                <a:latin typeface="Courier New" panose="02070309020205020404" pitchFamily="49" charset="0"/>
                <a:cs typeface="Courier New" panose="02070309020205020404" pitchFamily="49" charset="0"/>
              </a:rPr>
              <a:t>...</a:t>
            </a:r>
          </a:p>
          <a:p>
            <a:pPr marL="381000" lvl="1" indent="0">
              <a:buNone/>
            </a:pPr>
            <a:r>
              <a:rPr lang="en-US" dirty="0" err="1">
                <a:latin typeface="Courier New" panose="02070309020205020404" pitchFamily="49" charset="0"/>
                <a:cs typeface="Courier New" panose="02070309020205020404" pitchFamily="49" charset="0"/>
              </a:rPr>
              <a:t>LocationManager</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locationManager</a:t>
            </a:r>
            <a:r>
              <a:rPr lang="en-US" dirty="0">
                <a:latin typeface="Courier New" panose="02070309020205020404" pitchFamily="49" charset="0"/>
                <a:cs typeface="Courier New" panose="02070309020205020404" pitchFamily="49" charset="0"/>
              </a:rPr>
              <a:t> =</a:t>
            </a:r>
          </a:p>
          <a:p>
            <a:pPr marL="381000" lvl="1"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LocationManager</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getSystemService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Context.LOCATION_SERVICE</a:t>
            </a: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6589957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274638"/>
            <a:ext cx="8229600" cy="868362"/>
          </a:xfrm>
        </p:spPr>
        <p:txBody>
          <a:bodyPr/>
          <a:lstStyle/>
          <a:p>
            <a:pPr eaLnBrk="1" hangingPunct="1"/>
            <a:r>
              <a:rPr lang="en-US" dirty="0"/>
              <a:t>Determining the Location of the Device</a:t>
            </a:r>
            <a:endParaRPr lang="en-US" sz="2600" dirty="0" smtClean="0"/>
          </a:p>
        </p:txBody>
      </p:sp>
      <p:sp>
        <p:nvSpPr>
          <p:cNvPr id="5" name="Footer Placeholder 4"/>
          <p:cNvSpPr>
            <a:spLocks noGrp="1"/>
          </p:cNvSpPr>
          <p:nvPr>
            <p:ph type="ftr" sz="quarter" idx="11"/>
          </p:nvPr>
        </p:nvSpPr>
        <p:spPr/>
        <p:txBody>
          <a:bodyPr/>
          <a:lstStyle/>
          <a:p>
            <a:pPr>
              <a:defRPr/>
            </a:pPr>
            <a:r>
              <a:rPr lang="en-US" dirty="0">
                <a:latin typeface="Verdana" charset="0"/>
              </a:rPr>
              <a:t>From </a:t>
            </a:r>
            <a:r>
              <a:rPr lang="en-US" i="1" dirty="0">
                <a:latin typeface="Verdana" charset="0"/>
              </a:rPr>
              <a:t>Advanced </a:t>
            </a:r>
            <a:r>
              <a:rPr lang="en-US" i="1" dirty="0" err="1">
                <a:latin typeface="Verdana" charset="0"/>
              </a:rPr>
              <a:t>Android</a:t>
            </a:r>
            <a:r>
              <a:rPr lang="en-US" baseline="30000" dirty="0" err="1">
                <a:latin typeface="Verdana" charset="0"/>
              </a:rPr>
              <a:t>TM</a:t>
            </a:r>
            <a:r>
              <a:rPr lang="en-US" i="1" dirty="0">
                <a:latin typeface="Verdana" charset="0"/>
              </a:rPr>
              <a:t> Application Development, Fourth Edition</a:t>
            </a:r>
            <a:r>
              <a:rPr lang="en-US" dirty="0">
                <a:latin typeface="Verdana" charset="0"/>
              </a:rPr>
              <a:t>, by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(ISBN-13: 978-0-13-389238-3). Copyright © 2015 Joseph </a:t>
            </a:r>
            <a:r>
              <a:rPr lang="en-US" dirty="0" err="1">
                <a:latin typeface="Verdana" charset="0"/>
              </a:rPr>
              <a:t>Annuzzi</a:t>
            </a:r>
            <a:r>
              <a:rPr lang="en-US" dirty="0">
                <a:latin typeface="Verdana" charset="0"/>
              </a:rPr>
              <a:t>, Jr., Lauren </a:t>
            </a:r>
            <a:r>
              <a:rPr lang="en-US" dirty="0" err="1">
                <a:latin typeface="Verdana" charset="0"/>
              </a:rPr>
              <a:t>Darcey</a:t>
            </a:r>
            <a:r>
              <a:rPr lang="en-US" dirty="0">
                <a:latin typeface="Verdana" charset="0"/>
              </a:rPr>
              <a:t>, and Shane </a:t>
            </a:r>
            <a:r>
              <a:rPr lang="en-US" dirty="0" err="1">
                <a:latin typeface="Verdana" charset="0"/>
              </a:rPr>
              <a:t>Conder</a:t>
            </a:r>
            <a:r>
              <a:rPr lang="en-US" dirty="0">
                <a:latin typeface="Verdana" charset="0"/>
              </a:rPr>
              <a:t>. All rights reserved.</a:t>
            </a:r>
            <a:endParaRPr lang="en-US" dirty="0"/>
          </a:p>
        </p:txBody>
      </p:sp>
      <p:sp>
        <p:nvSpPr>
          <p:cNvPr id="2" name="Content Placeholder 1"/>
          <p:cNvSpPr>
            <a:spLocks noGrp="1"/>
          </p:cNvSpPr>
          <p:nvPr>
            <p:ph idx="1"/>
          </p:nvPr>
        </p:nvSpPr>
        <p:spPr>
          <a:xfrm>
            <a:off x="457200" y="1295400"/>
            <a:ext cx="8229600" cy="4830763"/>
          </a:xfrm>
        </p:spPr>
        <p:txBody>
          <a:bodyPr/>
          <a:lstStyle/>
          <a:p>
            <a:pPr marL="762000" lvl="2" indent="0">
              <a:buNone/>
            </a:pPr>
            <a:endParaRPr lang="en-US" dirty="0" smtClean="0"/>
          </a:p>
          <a:p>
            <a:pPr marL="762000" lvl="2" indent="0">
              <a:buNone/>
            </a:pPr>
            <a:endParaRPr lang="en-US" dirty="0"/>
          </a:p>
          <a:p>
            <a:pPr marL="762000" lvl="2" indent="0">
              <a:buNone/>
            </a:pPr>
            <a:endParaRPr lang="en-US" dirty="0" smtClean="0"/>
          </a:p>
          <a:p>
            <a:pPr marL="762000" lvl="2" indent="0">
              <a:buNone/>
            </a:pPr>
            <a:endParaRPr lang="en-US" dirty="0"/>
          </a:p>
          <a:p>
            <a:pPr marL="762000" lvl="2" indent="0">
              <a:buNone/>
            </a:pPr>
            <a:endParaRPr lang="en-US" dirty="0" smtClean="0"/>
          </a:p>
          <a:p>
            <a:pPr marL="762000" lvl="2" indent="0">
              <a:buNone/>
            </a:pPr>
            <a:endParaRPr lang="en-US" dirty="0"/>
          </a:p>
          <a:p>
            <a:pPr marL="381000" lvl="1" indent="0">
              <a:buNone/>
            </a:pPr>
            <a:r>
              <a:rPr lang="en-US" sz="1400" dirty="0" smtClean="0">
                <a:latin typeface="Courier New" panose="02070309020205020404" pitchFamily="49" charset="0"/>
                <a:cs typeface="Courier New" panose="02070309020205020404" pitchFamily="49" charset="0"/>
              </a:rPr>
              <a:t>&lt;</a:t>
            </a:r>
            <a:r>
              <a:rPr lang="en-US" sz="1400" dirty="0">
                <a:latin typeface="Courier New" panose="02070309020205020404" pitchFamily="49" charset="0"/>
                <a:cs typeface="Courier New" panose="02070309020205020404" pitchFamily="49" charset="0"/>
              </a:rPr>
              <a:t>uses-permission</a:t>
            </a:r>
          </a:p>
          <a:p>
            <a:pPr marL="381000" lvl="1"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android:name</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android.permission.ACCESS_FINE_LOCATION</a:t>
            </a:r>
            <a:r>
              <a:rPr lang="en-US" sz="1400" dirty="0">
                <a:latin typeface="Courier New" panose="02070309020205020404" pitchFamily="49" charset="0"/>
                <a:cs typeface="Courier New" panose="02070309020205020404" pitchFamily="49" charset="0"/>
              </a:rPr>
              <a:t>" /&gt;</a:t>
            </a:r>
          </a:p>
          <a:p>
            <a:pPr marL="381000" lvl="1" indent="0">
              <a:buNone/>
            </a:pPr>
            <a:r>
              <a:rPr lang="en-US" sz="1400" dirty="0">
                <a:latin typeface="Courier New" panose="02070309020205020404" pitchFamily="49" charset="0"/>
                <a:cs typeface="Courier New" panose="02070309020205020404" pitchFamily="49" charset="0"/>
              </a:rPr>
              <a:t>&lt;uses-permission</a:t>
            </a:r>
          </a:p>
          <a:p>
            <a:pPr marL="381000" lvl="1"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android:name</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android.permission.ACCESS_COARSE_LOCATION</a:t>
            </a:r>
            <a:r>
              <a:rPr lang="en-US" sz="1400" dirty="0">
                <a:latin typeface="Courier New" panose="02070309020205020404" pitchFamily="49" charset="0"/>
                <a:cs typeface="Courier New" panose="02070309020205020404" pitchFamily="49" charset="0"/>
              </a:rPr>
              <a:t>" /&gt;</a:t>
            </a:r>
          </a:p>
        </p:txBody>
      </p:sp>
    </p:spTree>
    <p:extLst>
      <p:ext uri="{BB962C8B-B14F-4D97-AF65-F5344CB8AC3E}">
        <p14:creationId xmlns:p14="http://schemas.microsoft.com/office/powerpoint/2010/main" val="465899574"/>
      </p:ext>
    </p:extLst>
  </p:cSld>
  <p:clrMapOvr>
    <a:masterClrMapping/>
  </p:clrMapOvr>
  <p:timing>
    <p:tnLst>
      <p:par>
        <p:cTn id="1" dur="indefinite" restart="never" nodeType="tmRoot"/>
      </p:par>
    </p:tnLst>
  </p:timing>
</p:sld>
</file>

<file path=ppt/theme/theme1.xml><?xml version="1.0" encoding="utf-8"?>
<a:theme xmlns:a="http://schemas.openxmlformats.org/drawingml/2006/main" name="Pearson PTG Video Product PowerPoint Template 111006">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Black"/>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400" b="0" i="0" u="none" strike="noStrike" cap="none" normalizeH="0" baseline="0" smtClean="0">
            <a:ln>
              <a:noFill/>
            </a:ln>
            <a:solidFill>
              <a:schemeClr val="tx2"/>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4400" b="0" i="0" u="none" strike="noStrike" cap="none" normalizeH="0" baseline="0" smtClean="0">
            <a:ln>
              <a:noFill/>
            </a:ln>
            <a:solidFill>
              <a:schemeClr val="tx2"/>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Pearson PTG Video Product PowerPoint Template 111006</Template>
  <TotalTime>2662</TotalTime>
  <Words>6246</Words>
  <Application>Microsoft Office PowerPoint</Application>
  <PresentationFormat>On-screen Show (4:3)</PresentationFormat>
  <Paragraphs>433</Paragraphs>
  <Slides>44</Slides>
  <Notes>44</Notes>
  <HiddenSlides>0</HiddenSlides>
  <MMClips>0</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Pearson PTG Video Product PowerPoint Template 111006</vt:lpstr>
      <vt:lpstr>Instructor Notes</vt:lpstr>
      <vt:lpstr>  Advanced AndroidTM Application Development, Fourth Edition  Chapter 17  Using Location and Map APIs </vt:lpstr>
      <vt:lpstr>Chapter 17 Overview</vt:lpstr>
      <vt:lpstr>Incorporating Android Location APIs</vt:lpstr>
      <vt:lpstr>Using the Global Positioning System (GPS)</vt:lpstr>
      <vt:lpstr>Using GPS Features in Your Applications</vt:lpstr>
      <vt:lpstr>Determining the Location of the Device</vt:lpstr>
      <vt:lpstr>Determining the Location of the Device</vt:lpstr>
      <vt:lpstr>Determining the Location of the Device</vt:lpstr>
      <vt:lpstr>Determining the Location of the Device</vt:lpstr>
      <vt:lpstr>Determining the Location of the Device</vt:lpstr>
      <vt:lpstr>Locating Your Emulator</vt:lpstr>
      <vt:lpstr>Geocoding Locations</vt:lpstr>
      <vt:lpstr>Geocoding Locations</vt:lpstr>
      <vt:lpstr>Geocoding Locations</vt:lpstr>
      <vt:lpstr>Geocoding Locations</vt:lpstr>
      <vt:lpstr>Geocoding Locations</vt:lpstr>
      <vt:lpstr>Geocoding Locations</vt:lpstr>
      <vt:lpstr>Geocoding Locations</vt:lpstr>
      <vt:lpstr>Doing More with Android Location-Based Services</vt:lpstr>
      <vt:lpstr>Incorporating Google Location Services APIs</vt:lpstr>
      <vt:lpstr>Locating with the Fused Location Provider</vt:lpstr>
      <vt:lpstr>Locating with the Fused Location Provider</vt:lpstr>
      <vt:lpstr>Doing More with Google Location Services</vt:lpstr>
      <vt:lpstr>Understanding Activity Recognition APIs</vt:lpstr>
      <vt:lpstr>Understanding Geofencing APIs</vt:lpstr>
      <vt:lpstr>Incorporating Google Maps Android API v2</vt:lpstr>
      <vt:lpstr>Mapping Locations</vt:lpstr>
      <vt:lpstr>Mapping Intents</vt:lpstr>
      <vt:lpstr>Mapping Intents</vt:lpstr>
      <vt:lpstr>Getting Your Map API Key</vt:lpstr>
      <vt:lpstr>Getting Your Map API Key</vt:lpstr>
      <vt:lpstr>Getting Your Map API Key</vt:lpstr>
      <vt:lpstr>Getting Your Map API Key</vt:lpstr>
      <vt:lpstr>Map Fragments</vt:lpstr>
      <vt:lpstr>Map Fragments</vt:lpstr>
      <vt:lpstr>Map Fragments</vt:lpstr>
      <vt:lpstr>Marking the Spot</vt:lpstr>
      <vt:lpstr>Marking the Spot</vt:lpstr>
      <vt:lpstr>Positioning and Animating the Map Camera</vt:lpstr>
      <vt:lpstr>Positioning and Animating the Map Camera</vt:lpstr>
      <vt:lpstr>Chapter 17 Summary</vt:lpstr>
      <vt:lpstr>References and More Information</vt:lpstr>
      <vt:lpstr>References and More Information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Instructor Notes</dc:title>
  <dc:creator>Joseph Annuzzi, Jr</dc:creator>
  <cp:lastModifiedBy>precinct17x</cp:lastModifiedBy>
  <cp:revision>962</cp:revision>
  <dcterms:created xsi:type="dcterms:W3CDTF">2006-12-28T22:00:41Z</dcterms:created>
  <dcterms:modified xsi:type="dcterms:W3CDTF">2014-08-24T23:51:21Z</dcterms:modified>
</cp:coreProperties>
</file>

<file path=docProps/thumbnail.jpeg>
</file>